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33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33"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60"/>
  </p:normalViewPr>
  <p:slideViewPr>
    <p:cSldViewPr snapToGrid="0">
      <p:cViewPr varScale="1">
        <p:scale>
          <a:sx n="115" d="100"/>
          <a:sy n="115" d="100"/>
        </p:scale>
        <p:origin x="33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83D69-4344-482B-8668-832CDB9CEA68}"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3383E-8E2C-4D20-AB05-B7888DFB9186}" type="slidenum">
              <a:rPr lang="en-US" smtClean="0"/>
              <a:t>‹#›</a:t>
            </a:fld>
            <a:endParaRPr lang="en-US"/>
          </a:p>
        </p:txBody>
      </p:sp>
    </p:spTree>
    <p:extLst>
      <p:ext uri="{BB962C8B-B14F-4D97-AF65-F5344CB8AC3E}">
        <p14:creationId xmlns:p14="http://schemas.microsoft.com/office/powerpoint/2010/main" val="384161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2A22D8-6AA7-4AC0-A016-2FCA7757E5C8}"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287605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F32089-9D91-4F41-AE04-2692E766C719}"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20058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FDE4E-8DA1-4D64-A04C-22DAEE6D3F86}"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1582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7D43C3D-07B4-4468-9958-65208CF71366}"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998315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154EB91-FB71-4D58-BC99-33576B516350}"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6515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4C16F00-265C-4D5C-892F-5A6E4D68FE74}"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33102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C315CD-B5FD-40D9-8113-66BA6AB65D97}"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956835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5120AF-AD85-4F44-B882-F20E53A930F6}"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58040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6B5227-51CB-4A85-B56E-EA319778AF4D}"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88214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9AEAD2-4F08-4FCC-9A96-3C072A892A21}"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608188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906637-A631-4A34-BF9F-1BED8332DF4A}"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64455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0D84FC-8142-4DA9-BA52-FA709EF45717}" type="datetime1">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20212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E269AF-7523-4559-A8F1-30181EBBF8F2}" type="datetime1">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76682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EB02DA-7DF6-443F-93BF-19F53726CFA0}" type="datetime1">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3090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CF0EDC9-6FED-4D1D-81B6-81D6347F2EEF}"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141761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C85EC7A-7C66-4E46-800D-FD8A33917F6D}"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279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3D1BE2E-F4EB-4DA2-A8AE-4E47BDC06B5D}" type="datetime1">
              <a:rPr lang="en-US" smtClean="0"/>
              <a:t>5/2/2017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B60663A-D731-422C-B01D-A30E991BA9F9}" type="slidenum">
              <a:rPr lang="en-US" smtClean="0"/>
              <a:t>‹#›</a:t>
            </a:fld>
            <a:endParaRPr lang="en-US"/>
          </a:p>
        </p:txBody>
      </p:sp>
    </p:spTree>
    <p:extLst>
      <p:ext uri="{BB962C8B-B14F-4D97-AF65-F5344CB8AC3E}">
        <p14:creationId xmlns:p14="http://schemas.microsoft.com/office/powerpoint/2010/main" val="3528886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9856" y="274638"/>
            <a:ext cx="5410944" cy="2218258"/>
          </a:xfrm>
        </p:spPr>
        <p:txBody>
          <a:bodyPr>
            <a:normAutofit/>
          </a:bodyPr>
          <a:lstStyle/>
          <a:p>
            <a:r>
              <a:rPr lang="en-US" dirty="0" smtClean="0"/>
              <a:t>Chapter 10</a:t>
            </a:r>
            <a:br>
              <a:rPr lang="en-US" dirty="0" smtClean="0"/>
            </a:br>
            <a:r>
              <a:rPr lang="en-US" dirty="0" smtClean="0"/>
              <a:t>Introduction to Data Mining</a:t>
            </a:r>
            <a:endParaRPr lang="en-US" dirty="0"/>
          </a:p>
        </p:txBody>
      </p:sp>
      <p:pic>
        <p:nvPicPr>
          <p:cNvPr id="5" name="Picture 4" descr="Cover 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16632"/>
            <a:ext cx="2316480" cy="2237232"/>
          </a:xfrm>
          <a:prstGeom prst="rect">
            <a:avLst/>
          </a:prstGeom>
        </p:spPr>
      </p:pic>
      <p:pic>
        <p:nvPicPr>
          <p:cNvPr id="2" name="Picture 1"/>
          <p:cNvPicPr>
            <a:picLocks noChangeAspect="1"/>
          </p:cNvPicPr>
          <p:nvPr/>
        </p:nvPicPr>
        <p:blipFill>
          <a:blip r:embed="rId3"/>
          <a:stretch>
            <a:fillRect/>
          </a:stretch>
        </p:blipFill>
        <p:spPr>
          <a:xfrm>
            <a:off x="4079776" y="2636913"/>
            <a:ext cx="5544616" cy="3554815"/>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1</a:t>
            </a:fld>
            <a:endParaRPr lang="en-US"/>
          </a:p>
        </p:txBody>
      </p:sp>
    </p:spTree>
    <p:extLst>
      <p:ext uri="{BB962C8B-B14F-4D97-AF65-F5344CB8AC3E}">
        <p14:creationId xmlns:p14="http://schemas.microsoft.com/office/powerpoint/2010/main" val="1830021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1" y="1905000"/>
            <a:ext cx="2746648" cy="4525962"/>
          </a:xfrm>
        </p:spPr>
        <p:txBody>
          <a:bodyPr/>
          <a:lstStyle/>
          <a:p>
            <a:r>
              <a:rPr lang="en-US" sz="2000" i="1" dirty="0" err="1"/>
              <a:t>XLMiner</a:t>
            </a:r>
            <a:r>
              <a:rPr lang="en-US" sz="2000" dirty="0"/>
              <a:t> &gt; </a:t>
            </a:r>
            <a:r>
              <a:rPr lang="en-US" sz="2000" i="1" dirty="0"/>
              <a:t>Data Analysis &gt; </a:t>
            </a:r>
            <a:r>
              <a:rPr lang="en-US" sz="2000" dirty="0"/>
              <a:t> </a:t>
            </a:r>
            <a:r>
              <a:rPr lang="en-US" sz="2000" i="1" dirty="0"/>
              <a:t>Explore</a:t>
            </a:r>
            <a:r>
              <a:rPr lang="en-US" sz="2000" dirty="0"/>
              <a:t> &gt; </a:t>
            </a:r>
            <a:r>
              <a:rPr lang="en-US" sz="2000" i="1" dirty="0"/>
              <a:t>Chart Wizard</a:t>
            </a:r>
            <a:r>
              <a:rPr lang="en-US" sz="2000" dirty="0"/>
              <a:t> &gt; </a:t>
            </a:r>
            <a:r>
              <a:rPr lang="en-US" sz="2000" i="1" dirty="0"/>
              <a:t>Parallel Coordinates</a:t>
            </a:r>
            <a:r>
              <a:rPr lang="en-US" sz="2000" dirty="0"/>
              <a:t> </a:t>
            </a:r>
          </a:p>
          <a:p>
            <a:r>
              <a:rPr lang="en-US" sz="2000" dirty="0"/>
              <a:t>In the second dialog, choose </a:t>
            </a:r>
            <a:r>
              <a:rPr lang="en-US" sz="2000" i="1" dirty="0"/>
              <a:t>Checking, Savings, Months Employed</a:t>
            </a:r>
            <a:r>
              <a:rPr lang="en-US" sz="2000" dirty="0"/>
              <a:t>, and </a:t>
            </a:r>
            <a:r>
              <a:rPr lang="en-US" sz="2000" i="1" dirty="0"/>
              <a:t>Age</a:t>
            </a:r>
            <a:r>
              <a:rPr lang="en-US" sz="2000" dirty="0"/>
              <a:t> as the variables to include. </a:t>
            </a:r>
          </a:p>
        </p:txBody>
      </p:sp>
      <p:sp>
        <p:nvSpPr>
          <p:cNvPr id="3" name="Title 2"/>
          <p:cNvSpPr>
            <a:spLocks noGrp="1"/>
          </p:cNvSpPr>
          <p:nvPr>
            <p:ph type="title"/>
          </p:nvPr>
        </p:nvSpPr>
        <p:spPr>
          <a:xfrm>
            <a:off x="1981201" y="624110"/>
            <a:ext cx="9797934" cy="1280890"/>
          </a:xfrm>
        </p:spPr>
        <p:txBody>
          <a:bodyPr>
            <a:noAutofit/>
          </a:bodyPr>
          <a:lstStyle/>
          <a:p>
            <a:r>
              <a:rPr lang="en-US" dirty="0"/>
              <a:t>Example 10.3: A Parallel Coordinates Chart for </a:t>
            </a:r>
            <a:r>
              <a:rPr lang="en-US" i="1" dirty="0"/>
              <a:t>Credit Risk Data</a:t>
            </a:r>
          </a:p>
        </p:txBody>
      </p:sp>
      <p:sp>
        <p:nvSpPr>
          <p:cNvPr id="7" name="TextBox 6"/>
          <p:cNvSpPr txBox="1"/>
          <p:nvPr/>
        </p:nvSpPr>
        <p:spPr>
          <a:xfrm>
            <a:off x="6306533" y="6061630"/>
            <a:ext cx="5040560" cy="369332"/>
          </a:xfrm>
          <a:prstGeom prst="rect">
            <a:avLst/>
          </a:prstGeom>
          <a:noFill/>
        </p:spPr>
        <p:txBody>
          <a:bodyPr wrap="square" rtlCol="0">
            <a:spAutoFit/>
          </a:bodyPr>
          <a:lstStyle/>
          <a:p>
            <a:r>
              <a:rPr lang="en-US" dirty="0"/>
              <a:t>Yellow = low credit risk; blue = high</a:t>
            </a:r>
          </a:p>
        </p:txBody>
      </p:sp>
      <p:pic>
        <p:nvPicPr>
          <p:cNvPr id="8" name="Picture 7" descr="BA2-Figure-10.6-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252" y="2003095"/>
            <a:ext cx="5477702" cy="396044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10</a:t>
            </a:fld>
            <a:endParaRPr lang="en-US"/>
          </a:p>
        </p:txBody>
      </p:sp>
      <p:sp>
        <p:nvSpPr>
          <p:cNvPr id="10" name="Rectangle 9"/>
          <p:cNvSpPr/>
          <p:nvPr/>
        </p:nvSpPr>
        <p:spPr>
          <a:xfrm>
            <a:off x="1551634" y="6107796"/>
            <a:ext cx="9795459" cy="646331"/>
          </a:xfrm>
          <a:prstGeom prst="rect">
            <a:avLst/>
          </a:prstGeom>
        </p:spPr>
        <p:txBody>
          <a:bodyPr wrap="square">
            <a:spAutoFit/>
          </a:bodyPr>
          <a:lstStyle/>
          <a:p>
            <a:endParaRPr lang="en-US" dirty="0"/>
          </a:p>
          <a:p>
            <a:r>
              <a:rPr lang="en-US" dirty="0" smtClean="0"/>
              <a:t>In R: </a:t>
            </a:r>
            <a:r>
              <a:rPr lang="en-US" dirty="0" err="1" smtClean="0"/>
              <a:t>parcoord</a:t>
            </a:r>
            <a:r>
              <a:rPr lang="en-US" dirty="0" smtClean="0"/>
              <a:t>(</a:t>
            </a:r>
            <a:r>
              <a:rPr lang="en-US" dirty="0" err="1" smtClean="0"/>
              <a:t>cardeaths</a:t>
            </a:r>
            <a:r>
              <a:rPr lang="en-US" dirty="0"/>
              <a:t>, col=rainbow(length(</a:t>
            </a:r>
            <a:r>
              <a:rPr lang="en-US" dirty="0" err="1"/>
              <a:t>cardeaths</a:t>
            </a:r>
            <a:r>
              <a:rPr lang="en-US" dirty="0"/>
              <a:t>[,1])), </a:t>
            </a:r>
            <a:r>
              <a:rPr lang="en-US" dirty="0" err="1"/>
              <a:t>var.label</a:t>
            </a:r>
            <a:r>
              <a:rPr lang="en-US" dirty="0"/>
              <a:t>=TRUE)</a:t>
            </a:r>
          </a:p>
        </p:txBody>
      </p:sp>
    </p:spTree>
    <p:extLst>
      <p:ext uri="{BB962C8B-B14F-4D97-AF65-F5344CB8AC3E}">
        <p14:creationId xmlns:p14="http://schemas.microsoft.com/office/powerpoint/2010/main" val="4023854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smtClean="0"/>
              <a:t>scatterplot matrix </a:t>
            </a:r>
            <a:r>
              <a:rPr lang="en-US" dirty="0" smtClean="0"/>
              <a:t>combines </a:t>
            </a:r>
            <a:r>
              <a:rPr lang="en-US" dirty="0"/>
              <a:t>several scatter charts into one panel, allowing the user to visualize pairwise relationships between variables.</a:t>
            </a:r>
          </a:p>
          <a:p>
            <a:endParaRPr lang="en-US" dirty="0"/>
          </a:p>
        </p:txBody>
      </p:sp>
      <p:sp>
        <p:nvSpPr>
          <p:cNvPr id="3" name="Title 2"/>
          <p:cNvSpPr>
            <a:spLocks noGrp="1"/>
          </p:cNvSpPr>
          <p:nvPr>
            <p:ph type="title"/>
          </p:nvPr>
        </p:nvSpPr>
        <p:spPr/>
        <p:txBody>
          <a:bodyPr/>
          <a:lstStyle/>
          <a:p>
            <a:r>
              <a:rPr lang="en-US" dirty="0" smtClean="0"/>
              <a:t>Scatterplot Matrix</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11</a:t>
            </a:fld>
            <a:endParaRPr lang="en-US"/>
          </a:p>
        </p:txBody>
      </p:sp>
    </p:spTree>
    <p:extLst>
      <p:ext uri="{BB962C8B-B14F-4D97-AF65-F5344CB8AC3E}">
        <p14:creationId xmlns:p14="http://schemas.microsoft.com/office/powerpoint/2010/main" val="294496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56262" y="1979902"/>
            <a:ext cx="2818656" cy="4525962"/>
          </a:xfrm>
        </p:spPr>
        <p:txBody>
          <a:bodyPr/>
          <a:lstStyle/>
          <a:p>
            <a:r>
              <a:rPr lang="en-US" sz="2000" i="1" dirty="0" err="1"/>
              <a:t>XLMiner</a:t>
            </a:r>
            <a:r>
              <a:rPr lang="en-US" sz="2000" dirty="0"/>
              <a:t> &gt; </a:t>
            </a:r>
            <a:r>
              <a:rPr lang="en-US" sz="2000" i="1" dirty="0"/>
              <a:t>Data Analysis &gt; </a:t>
            </a:r>
            <a:r>
              <a:rPr lang="en-US" sz="2000" dirty="0"/>
              <a:t> </a:t>
            </a:r>
            <a:r>
              <a:rPr lang="en-US" sz="2000" i="1" dirty="0"/>
              <a:t>Explore</a:t>
            </a:r>
            <a:r>
              <a:rPr lang="en-US" sz="2000" dirty="0"/>
              <a:t> &gt; </a:t>
            </a:r>
            <a:r>
              <a:rPr lang="en-US" sz="2000" i="1" dirty="0"/>
              <a:t>Chart Wizard</a:t>
            </a:r>
            <a:r>
              <a:rPr lang="en-US" sz="2000" dirty="0"/>
              <a:t> &gt; </a:t>
            </a:r>
            <a:r>
              <a:rPr lang="en-US" sz="2000" i="1" dirty="0"/>
              <a:t>Scatterplot Matrix</a:t>
            </a:r>
          </a:p>
          <a:p>
            <a:r>
              <a:rPr lang="en-US" sz="2000" dirty="0"/>
              <a:t>In the next dialog, check the boxes for </a:t>
            </a:r>
            <a:r>
              <a:rPr lang="en-US" sz="2000" i="1" dirty="0"/>
              <a:t>Months Customer, Months Employed</a:t>
            </a:r>
            <a:r>
              <a:rPr lang="en-US" sz="2000" dirty="0"/>
              <a:t>, and </a:t>
            </a:r>
            <a:r>
              <a:rPr lang="en-US" sz="2000" i="1" dirty="0"/>
              <a:t>Age</a:t>
            </a:r>
            <a:r>
              <a:rPr lang="en-US" sz="2000" dirty="0"/>
              <a:t> and click </a:t>
            </a:r>
            <a:r>
              <a:rPr lang="en-US" sz="2000" i="1" dirty="0"/>
              <a:t>Finish</a:t>
            </a:r>
            <a:r>
              <a:rPr lang="en-US" sz="2000" dirty="0"/>
              <a:t>. </a:t>
            </a:r>
          </a:p>
          <a:p>
            <a:endParaRPr lang="en-US" sz="2000" dirty="0"/>
          </a:p>
        </p:txBody>
      </p:sp>
      <p:sp>
        <p:nvSpPr>
          <p:cNvPr id="3" name="Title 2"/>
          <p:cNvSpPr>
            <a:spLocks noGrp="1"/>
          </p:cNvSpPr>
          <p:nvPr>
            <p:ph type="title"/>
          </p:nvPr>
        </p:nvSpPr>
        <p:spPr/>
        <p:txBody>
          <a:bodyPr>
            <a:normAutofit/>
          </a:bodyPr>
          <a:lstStyle/>
          <a:p>
            <a:r>
              <a:rPr lang="en-US" dirty="0" smtClean="0"/>
              <a:t>Example 10.4: A Scatterplot Matrix for </a:t>
            </a:r>
            <a:r>
              <a:rPr lang="en-US" i="1" dirty="0" smtClean="0"/>
              <a:t>Credit Risk Data</a:t>
            </a:r>
            <a:endParaRPr lang="en-US" i="1" dirty="0"/>
          </a:p>
        </p:txBody>
      </p:sp>
      <p:pic>
        <p:nvPicPr>
          <p:cNvPr id="7" name="Picture 6" descr="BA2-Figure-10.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374" y="2382558"/>
            <a:ext cx="5584450" cy="388843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12</a:t>
            </a:fld>
            <a:endParaRPr lang="en-US"/>
          </a:p>
        </p:txBody>
      </p:sp>
    </p:spTree>
    <p:extLst>
      <p:ext uri="{BB962C8B-B14F-4D97-AF65-F5344CB8AC3E}">
        <p14:creationId xmlns:p14="http://schemas.microsoft.com/office/powerpoint/2010/main" val="69666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a:t>
            </a:r>
            <a:r>
              <a:rPr lang="en-US" b="1" dirty="0" smtClean="0"/>
              <a:t>variable plot </a:t>
            </a:r>
            <a:r>
              <a:rPr lang="en-US" dirty="0"/>
              <a:t>plots a matrix of histograms for the variables selected. </a:t>
            </a:r>
          </a:p>
        </p:txBody>
      </p:sp>
      <p:sp>
        <p:nvSpPr>
          <p:cNvPr id="3" name="Title 2"/>
          <p:cNvSpPr>
            <a:spLocks noGrp="1"/>
          </p:cNvSpPr>
          <p:nvPr>
            <p:ph type="title"/>
          </p:nvPr>
        </p:nvSpPr>
        <p:spPr/>
        <p:txBody>
          <a:bodyPr/>
          <a:lstStyle/>
          <a:p>
            <a:r>
              <a:rPr lang="en-US" dirty="0" smtClean="0"/>
              <a:t>Variable Plot</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13</a:t>
            </a:fld>
            <a:endParaRPr lang="en-US"/>
          </a:p>
        </p:txBody>
      </p:sp>
    </p:spTree>
    <p:extLst>
      <p:ext uri="{BB962C8B-B14F-4D97-AF65-F5344CB8AC3E}">
        <p14:creationId xmlns:p14="http://schemas.microsoft.com/office/powerpoint/2010/main" val="45103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81447" y="2046127"/>
            <a:ext cx="2602632" cy="4525962"/>
          </a:xfrm>
        </p:spPr>
        <p:txBody>
          <a:bodyPr/>
          <a:lstStyle/>
          <a:p>
            <a:r>
              <a:rPr lang="en-US" sz="2000" i="1" dirty="0" err="1"/>
              <a:t>XLMiner</a:t>
            </a:r>
            <a:r>
              <a:rPr lang="en-US" sz="2000" dirty="0"/>
              <a:t> &gt; </a:t>
            </a:r>
            <a:r>
              <a:rPr lang="en-US" sz="2000" i="1" dirty="0"/>
              <a:t>Data Analysis &gt; </a:t>
            </a:r>
            <a:r>
              <a:rPr lang="en-US" sz="2000" dirty="0"/>
              <a:t> </a:t>
            </a:r>
            <a:r>
              <a:rPr lang="en-US" sz="2000" i="1" dirty="0"/>
              <a:t>Explore</a:t>
            </a:r>
            <a:r>
              <a:rPr lang="en-US" sz="2000" dirty="0"/>
              <a:t> &gt; </a:t>
            </a:r>
            <a:r>
              <a:rPr lang="en-US" sz="2000" i="1" dirty="0"/>
              <a:t>Chart Wizard</a:t>
            </a:r>
            <a:r>
              <a:rPr lang="en-US" sz="2000" dirty="0"/>
              <a:t> &gt; </a:t>
            </a:r>
            <a:r>
              <a:rPr lang="en-US" sz="2000" i="1" dirty="0"/>
              <a:t>Variable Plot</a:t>
            </a:r>
          </a:p>
          <a:p>
            <a:r>
              <a:rPr lang="en-US" sz="2000" dirty="0"/>
              <a:t>In the next dialog, check the boxes for the variables you wish to include and click </a:t>
            </a:r>
            <a:r>
              <a:rPr lang="en-US" sz="2000" i="1" dirty="0"/>
              <a:t>Finish</a:t>
            </a:r>
            <a:r>
              <a:rPr lang="en-US" sz="2000" dirty="0"/>
              <a:t>. </a:t>
            </a:r>
            <a:endParaRPr lang="en-US" sz="2000" i="1" dirty="0"/>
          </a:p>
          <a:p>
            <a:endParaRPr lang="en-US" sz="2000" dirty="0"/>
          </a:p>
        </p:txBody>
      </p:sp>
      <p:sp>
        <p:nvSpPr>
          <p:cNvPr id="3" name="Title 2"/>
          <p:cNvSpPr>
            <a:spLocks noGrp="1"/>
          </p:cNvSpPr>
          <p:nvPr>
            <p:ph type="title"/>
          </p:nvPr>
        </p:nvSpPr>
        <p:spPr/>
        <p:txBody>
          <a:bodyPr>
            <a:normAutofit/>
          </a:bodyPr>
          <a:lstStyle/>
          <a:p>
            <a:r>
              <a:rPr lang="en-US" dirty="0" smtClean="0"/>
              <a:t>Example 10.5: A Variable Plot of </a:t>
            </a:r>
            <a:r>
              <a:rPr lang="en-US" i="1" dirty="0" smtClean="0"/>
              <a:t>Credit Risk Data</a:t>
            </a:r>
            <a:endParaRPr lang="en-US" i="1" dirty="0"/>
          </a:p>
        </p:txBody>
      </p:sp>
      <p:pic>
        <p:nvPicPr>
          <p:cNvPr id="8" name="Picture 7" descr="BA2-Figure-10.8-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797" y="2046127"/>
            <a:ext cx="5688632" cy="3960973"/>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14</a:t>
            </a:fld>
            <a:endParaRPr lang="en-US"/>
          </a:p>
        </p:txBody>
      </p:sp>
    </p:spTree>
    <p:extLst>
      <p:ext uri="{BB962C8B-B14F-4D97-AF65-F5344CB8AC3E}">
        <p14:creationId xmlns:p14="http://schemas.microsoft.com/office/powerpoint/2010/main" val="787192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98072" y="1656652"/>
            <a:ext cx="8229600" cy="4666332"/>
          </a:xfrm>
        </p:spPr>
        <p:txBody>
          <a:bodyPr>
            <a:normAutofit lnSpcReduction="10000"/>
          </a:bodyPr>
          <a:lstStyle/>
          <a:p>
            <a:pPr algn="just"/>
            <a:r>
              <a:rPr lang="en-US" sz="2000" dirty="0"/>
              <a:t>Real data sets that have missing values or errors. Such data sets are called “dirty” and need to be “cleaned” prior to analyzing them. </a:t>
            </a:r>
          </a:p>
          <a:p>
            <a:pPr algn="just"/>
            <a:r>
              <a:rPr lang="en-US" sz="2000" dirty="0"/>
              <a:t>Approaches for handling missing data. </a:t>
            </a:r>
          </a:p>
          <a:p>
            <a:pPr lvl="1" algn="just"/>
            <a:r>
              <a:rPr lang="en-US" sz="1800" dirty="0"/>
              <a:t>Eliminate the records that contain missing data</a:t>
            </a:r>
          </a:p>
          <a:p>
            <a:pPr lvl="1" algn="just"/>
            <a:r>
              <a:rPr lang="en-US" sz="1800" dirty="0"/>
              <a:t>Estimate reasonable values for missing observations, such as the mean or median value</a:t>
            </a:r>
          </a:p>
          <a:p>
            <a:pPr lvl="1" algn="just"/>
            <a:r>
              <a:rPr lang="en-US" sz="1800" dirty="0"/>
              <a:t>Use a data mining procedure to deal with them. </a:t>
            </a:r>
            <a:r>
              <a:rPr lang="en-US" sz="1800" i="1" dirty="0" err="1"/>
              <a:t>XLMiner</a:t>
            </a:r>
            <a:r>
              <a:rPr lang="en-US" sz="1800" dirty="0"/>
              <a:t> has the capability to deal with missing data in the </a:t>
            </a:r>
            <a:r>
              <a:rPr lang="en-US" sz="1800" i="1" dirty="0"/>
              <a:t>Transform</a:t>
            </a:r>
            <a:r>
              <a:rPr lang="en-US" sz="1800" dirty="0"/>
              <a:t> menu in the </a:t>
            </a:r>
            <a:r>
              <a:rPr lang="en-US" sz="1800" i="1" dirty="0"/>
              <a:t>Data Analysis</a:t>
            </a:r>
            <a:r>
              <a:rPr lang="en-US" sz="1800" dirty="0"/>
              <a:t> group. </a:t>
            </a:r>
          </a:p>
          <a:p>
            <a:pPr algn="just"/>
            <a:r>
              <a:rPr lang="en-US" sz="2000" dirty="0"/>
              <a:t>Try to understand whether missing data are simply random events or if there is a logical reason. Eliminating sample data indiscriminately could result in misleading information and conclusions about the data.</a:t>
            </a:r>
          </a:p>
          <a:p>
            <a:pPr lvl="1" algn="just"/>
            <a:endParaRPr lang="en-US" sz="1800" dirty="0"/>
          </a:p>
        </p:txBody>
      </p:sp>
      <p:sp>
        <p:nvSpPr>
          <p:cNvPr id="3" name="Title 2"/>
          <p:cNvSpPr>
            <a:spLocks noGrp="1"/>
          </p:cNvSpPr>
          <p:nvPr>
            <p:ph type="title"/>
          </p:nvPr>
        </p:nvSpPr>
        <p:spPr/>
        <p:txBody>
          <a:bodyPr/>
          <a:lstStyle/>
          <a:p>
            <a:r>
              <a:rPr lang="en-US" dirty="0" smtClean="0"/>
              <a:t>Dirty Data</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15</a:t>
            </a:fld>
            <a:endParaRPr lang="en-US"/>
          </a:p>
        </p:txBody>
      </p:sp>
    </p:spTree>
    <p:extLst>
      <p:ext uri="{BB962C8B-B14F-4D97-AF65-F5344CB8AC3E}">
        <p14:creationId xmlns:p14="http://schemas.microsoft.com/office/powerpoint/2010/main" val="1342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15634" y="2150225"/>
            <a:ext cx="8915400" cy="3777622"/>
          </a:xfrm>
        </p:spPr>
        <p:txBody>
          <a:bodyPr/>
          <a:lstStyle/>
          <a:p>
            <a:pPr algn="just"/>
            <a:r>
              <a:rPr lang="en-US" b="1" dirty="0" smtClean="0"/>
              <a:t>Cluster </a:t>
            </a:r>
            <a:r>
              <a:rPr lang="en-US" b="1" dirty="0"/>
              <a:t>analysis</a:t>
            </a:r>
            <a:r>
              <a:rPr lang="en-US" dirty="0"/>
              <a:t>, also called </a:t>
            </a:r>
            <a:r>
              <a:rPr lang="en-US" i="1" dirty="0"/>
              <a:t>data segmentation</a:t>
            </a:r>
            <a:r>
              <a:rPr lang="en-US" dirty="0"/>
              <a:t>, is a collection of techniques that seek </a:t>
            </a:r>
            <a:r>
              <a:rPr lang="en-US" dirty="0" smtClean="0"/>
              <a:t>to group </a:t>
            </a:r>
            <a:r>
              <a:rPr lang="en-US" dirty="0"/>
              <a:t>or segment a collection of objects </a:t>
            </a:r>
            <a:r>
              <a:rPr lang="en-US" dirty="0" smtClean="0"/>
              <a:t>(observations </a:t>
            </a:r>
            <a:r>
              <a:rPr lang="en-US" dirty="0"/>
              <a:t>or records) into subsets </a:t>
            </a:r>
            <a:r>
              <a:rPr lang="en-US" dirty="0" smtClean="0"/>
              <a:t>or clusters</a:t>
            </a:r>
            <a:r>
              <a:rPr lang="en-US" dirty="0"/>
              <a:t>, such that those within each cluster are more closely related to one another </a:t>
            </a:r>
            <a:r>
              <a:rPr lang="en-US" dirty="0" smtClean="0"/>
              <a:t>than objects </a:t>
            </a:r>
            <a:r>
              <a:rPr lang="en-US" dirty="0"/>
              <a:t>assigned to different clusters. </a:t>
            </a:r>
            <a:endParaRPr lang="en-US" dirty="0" smtClean="0"/>
          </a:p>
          <a:p>
            <a:pPr lvl="1" algn="just"/>
            <a:r>
              <a:rPr lang="en-US" dirty="0" smtClean="0"/>
              <a:t>The </a:t>
            </a:r>
            <a:r>
              <a:rPr lang="en-US" dirty="0"/>
              <a:t>objects within clusters should exhibit a </a:t>
            </a:r>
            <a:r>
              <a:rPr lang="en-US" dirty="0" smtClean="0"/>
              <a:t>high amount </a:t>
            </a:r>
            <a:r>
              <a:rPr lang="en-US" dirty="0"/>
              <a:t>of similarity, whereas those in different clusters will be dissimilar.</a:t>
            </a:r>
          </a:p>
        </p:txBody>
      </p:sp>
      <p:sp>
        <p:nvSpPr>
          <p:cNvPr id="3" name="Title 2"/>
          <p:cNvSpPr>
            <a:spLocks noGrp="1"/>
          </p:cNvSpPr>
          <p:nvPr>
            <p:ph type="title"/>
          </p:nvPr>
        </p:nvSpPr>
        <p:spPr/>
        <p:txBody>
          <a:bodyPr/>
          <a:lstStyle/>
          <a:p>
            <a:r>
              <a:rPr lang="en-US" dirty="0" smtClean="0"/>
              <a:t>Cluster Analysis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16</a:t>
            </a:fld>
            <a:endParaRPr lang="en-US"/>
          </a:p>
        </p:txBody>
      </p:sp>
      <p:pic>
        <p:nvPicPr>
          <p:cNvPr id="2050" name="Picture 2" descr="https://upload.wikimedia.org/wikipedia/commons/thumb/b/b7/SLINK-Gaussian-data.svg/434px-SLINK-Gaussian-dat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482" y="3762893"/>
            <a:ext cx="3111241" cy="334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906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33849" y="1687096"/>
            <a:ext cx="8229600" cy="4525962"/>
          </a:xfrm>
        </p:spPr>
        <p:txBody>
          <a:bodyPr>
            <a:normAutofit fontScale="92500" lnSpcReduction="10000"/>
          </a:bodyPr>
          <a:lstStyle/>
          <a:p>
            <a:pPr algn="just"/>
            <a:r>
              <a:rPr lang="en-US" sz="2400" dirty="0"/>
              <a:t>In </a:t>
            </a:r>
            <a:r>
              <a:rPr lang="en-US" sz="2400" b="1" dirty="0"/>
              <a:t>hierarchical clustering</a:t>
            </a:r>
            <a:r>
              <a:rPr lang="en-US" sz="2400" dirty="0"/>
              <a:t>, the data are not partitioned into a particular cluster in a single step. Instead, a series of partitions takes place, which may run from a single cluster containing all objects to </a:t>
            </a:r>
            <a:r>
              <a:rPr lang="en-US" sz="2400" i="1" dirty="0"/>
              <a:t>n</a:t>
            </a:r>
            <a:r>
              <a:rPr lang="en-US" sz="2400" dirty="0"/>
              <a:t> clusters, each containing a single object.</a:t>
            </a:r>
          </a:p>
          <a:p>
            <a:pPr lvl="1" algn="just"/>
            <a:r>
              <a:rPr lang="en-US" sz="2000" b="1" dirty="0"/>
              <a:t>Agglomerative clustering </a:t>
            </a:r>
            <a:r>
              <a:rPr lang="en-US" sz="2000" dirty="0"/>
              <a:t>methods proceed by series of fusions of the </a:t>
            </a:r>
            <a:r>
              <a:rPr lang="en-US" sz="2000" i="1" dirty="0"/>
              <a:t>n</a:t>
            </a:r>
            <a:r>
              <a:rPr lang="en-US" sz="2000" dirty="0"/>
              <a:t> objects into groups.</a:t>
            </a:r>
          </a:p>
          <a:p>
            <a:pPr lvl="1" algn="just"/>
            <a:r>
              <a:rPr lang="en-US" sz="2000" b="1" dirty="0"/>
              <a:t>Divisive clustering </a:t>
            </a:r>
            <a:r>
              <a:rPr lang="en-US" sz="2000" dirty="0"/>
              <a:t>methods separate </a:t>
            </a:r>
            <a:r>
              <a:rPr lang="en-US" sz="2000" i="1" dirty="0"/>
              <a:t>n</a:t>
            </a:r>
            <a:r>
              <a:rPr lang="en-US" sz="2000" dirty="0"/>
              <a:t> objects  successively into finer groupings.</a:t>
            </a:r>
          </a:p>
          <a:p>
            <a:pPr algn="just"/>
            <a:r>
              <a:rPr lang="en-US" sz="2400" dirty="0"/>
              <a:t>Hierarchical clustering may be represented by a two-dimensional diagram known as a </a:t>
            </a:r>
            <a:r>
              <a:rPr lang="en-US" sz="2400" b="1" dirty="0" err="1"/>
              <a:t>dendrogram</a:t>
            </a:r>
            <a:r>
              <a:rPr lang="en-US" sz="2400" dirty="0"/>
              <a:t>, which illustrates the fusions or divisions made at each successive stage of analysis.</a:t>
            </a:r>
            <a:endParaRPr lang="en-US" sz="5400" dirty="0"/>
          </a:p>
        </p:txBody>
      </p:sp>
      <p:sp>
        <p:nvSpPr>
          <p:cNvPr id="3" name="Title 2"/>
          <p:cNvSpPr>
            <a:spLocks noGrp="1"/>
          </p:cNvSpPr>
          <p:nvPr>
            <p:ph type="title"/>
          </p:nvPr>
        </p:nvSpPr>
        <p:spPr/>
        <p:txBody>
          <a:bodyPr/>
          <a:lstStyle/>
          <a:p>
            <a:r>
              <a:rPr lang="en-US" dirty="0" smtClean="0"/>
              <a:t>Cluster Analysis Methods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17</a:t>
            </a:fld>
            <a:endParaRPr lang="en-US"/>
          </a:p>
        </p:txBody>
      </p:sp>
    </p:spTree>
    <p:extLst>
      <p:ext uri="{BB962C8B-B14F-4D97-AF65-F5344CB8AC3E}">
        <p14:creationId xmlns:p14="http://schemas.microsoft.com/office/powerpoint/2010/main" val="1599629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sz="3200" dirty="0"/>
              <a:t>Agglomerative vs. Divisive Clustering</a:t>
            </a:r>
          </a:p>
        </p:txBody>
      </p:sp>
      <p:sp>
        <p:nvSpPr>
          <p:cNvPr id="3" name="Slide Number Placeholder 2"/>
          <p:cNvSpPr>
            <a:spLocks noGrp="1"/>
          </p:cNvSpPr>
          <p:nvPr>
            <p:ph type="sldNum" sz="quarter" idx="12"/>
          </p:nvPr>
        </p:nvSpPr>
        <p:spPr/>
        <p:txBody>
          <a:bodyPr/>
          <a:lstStyle/>
          <a:p>
            <a:fld id="{3B60663A-D731-422C-B01D-A30E991BA9F9}" type="slidenum">
              <a:rPr lang="en-US" smtClean="0"/>
              <a:t>18</a:t>
            </a:fld>
            <a:endParaRPr lang="en-US"/>
          </a:p>
        </p:txBody>
      </p:sp>
      <p:pic>
        <p:nvPicPr>
          <p:cNvPr id="1026" name="Picture 2" descr="http://1.bp.blogspot.com/-BJfbctWGDmI/Vc2M115zNEI/AAAAAAAAAwI/L_-WjsU-Svs/s160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1749136"/>
            <a:ext cx="6477988"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950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7826" y="1597882"/>
            <a:ext cx="8229600" cy="4525962"/>
          </a:xfrm>
        </p:spPr>
        <p:txBody>
          <a:bodyPr>
            <a:normAutofit/>
          </a:bodyPr>
          <a:lstStyle/>
          <a:p>
            <a:pPr marL="365760" indent="-256032">
              <a:buFont typeface="Wingdings 3"/>
              <a:buChar char=""/>
              <a:defRPr/>
            </a:pPr>
            <a:r>
              <a:rPr lang="en-US" b="1" dirty="0" smtClean="0">
                <a:ea typeface="+mn-ea"/>
                <a:cs typeface="+mn-cs"/>
              </a:rPr>
              <a:t>Euclidean distance </a:t>
            </a:r>
            <a:r>
              <a:rPr lang="en-US" dirty="0" smtClean="0">
                <a:ea typeface="+mn-ea"/>
                <a:cs typeface="+mn-cs"/>
              </a:rPr>
              <a:t>is the straight-line distance between two points</a:t>
            </a:r>
          </a:p>
          <a:p>
            <a:r>
              <a:rPr lang="en-US" dirty="0" smtClean="0"/>
              <a:t>The </a:t>
            </a:r>
            <a:r>
              <a:rPr lang="en-US" dirty="0"/>
              <a:t>Euclidean </a:t>
            </a:r>
            <a:r>
              <a:rPr lang="en-US" dirty="0" smtClean="0"/>
              <a:t>distance measure </a:t>
            </a:r>
            <a:r>
              <a:rPr lang="en-US" dirty="0"/>
              <a:t>between two points (</a:t>
            </a:r>
            <a:r>
              <a:rPr lang="en-US" i="1" dirty="0" smtClean="0"/>
              <a:t>x</a:t>
            </a:r>
            <a:r>
              <a:rPr lang="en-US" i="1" baseline="-25000" dirty="0" smtClean="0"/>
              <a:t>1</a:t>
            </a:r>
            <a:r>
              <a:rPr lang="en-US" i="1" dirty="0" smtClean="0"/>
              <a:t>, x</a:t>
            </a:r>
            <a:r>
              <a:rPr lang="en-US" i="1" baseline="-25000" dirty="0" smtClean="0"/>
              <a:t>2</a:t>
            </a:r>
            <a:r>
              <a:rPr lang="en-US" i="1" dirty="0" smtClean="0"/>
              <a:t>, </a:t>
            </a:r>
            <a:r>
              <a:rPr lang="en-US" i="1" dirty="0"/>
              <a:t>. . .  , </a:t>
            </a:r>
            <a:r>
              <a:rPr lang="en-US" i="1" dirty="0" err="1" smtClean="0"/>
              <a:t>x</a:t>
            </a:r>
            <a:r>
              <a:rPr lang="en-US" i="1" baseline="-25000" dirty="0" err="1" smtClean="0"/>
              <a:t>n</a:t>
            </a:r>
            <a:r>
              <a:rPr lang="en-US" dirty="0" smtClean="0"/>
              <a:t>) </a:t>
            </a:r>
            <a:r>
              <a:rPr lang="en-US" dirty="0"/>
              <a:t>and (</a:t>
            </a:r>
            <a:r>
              <a:rPr lang="en-US" i="1" dirty="0" smtClean="0"/>
              <a:t>y</a:t>
            </a:r>
            <a:r>
              <a:rPr lang="en-US" i="1" baseline="-25000" dirty="0" smtClean="0"/>
              <a:t>1</a:t>
            </a:r>
            <a:r>
              <a:rPr lang="en-US" i="1" dirty="0" smtClean="0"/>
              <a:t>, y</a:t>
            </a:r>
            <a:r>
              <a:rPr lang="en-US" i="1" baseline="-25000" dirty="0" smtClean="0"/>
              <a:t>2</a:t>
            </a:r>
            <a:r>
              <a:rPr lang="en-US" i="1" dirty="0" smtClean="0"/>
              <a:t>, </a:t>
            </a:r>
            <a:r>
              <a:rPr lang="en-US" i="1" dirty="0"/>
              <a:t>. . .  , </a:t>
            </a:r>
            <a:r>
              <a:rPr lang="en-US" i="1" dirty="0" err="1" smtClean="0"/>
              <a:t>y</a:t>
            </a:r>
            <a:r>
              <a:rPr lang="en-US" i="1" baseline="-25000" dirty="0" err="1" smtClean="0"/>
              <a:t>n</a:t>
            </a:r>
            <a:r>
              <a:rPr lang="en-US" dirty="0" smtClean="0"/>
              <a:t>) </a:t>
            </a:r>
            <a:r>
              <a:rPr lang="en-US" dirty="0"/>
              <a:t>is</a:t>
            </a:r>
            <a:endParaRPr lang="en-US" dirty="0">
              <a:ea typeface="+mn-ea"/>
              <a:cs typeface="+mn-cs"/>
            </a:endParaRPr>
          </a:p>
          <a:p>
            <a:pPr marL="109728" indent="0">
              <a:lnSpc>
                <a:spcPct val="90000"/>
              </a:lnSpc>
              <a:buNone/>
              <a:defRPr/>
            </a:pPr>
            <a:r>
              <a:rPr lang="en-US" dirty="0" smtClean="0">
                <a:ea typeface="+mn-ea"/>
                <a:cs typeface="+mn-cs"/>
              </a:rPr>
              <a:t>   </a:t>
            </a: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Distance Measures</a:t>
            </a:r>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064" y="4182439"/>
            <a:ext cx="3096344" cy="2362319"/>
          </a:xfrm>
          <a:prstGeom prst="rect">
            <a:avLst/>
          </a:prstGeom>
        </p:spPr>
      </p:pic>
      <p:pic>
        <p:nvPicPr>
          <p:cNvPr id="4" name="Picture 3"/>
          <p:cNvPicPr>
            <a:picLocks noChangeAspect="1"/>
          </p:cNvPicPr>
          <p:nvPr/>
        </p:nvPicPr>
        <p:blipFill>
          <a:blip r:embed="rId3"/>
          <a:stretch>
            <a:fillRect/>
          </a:stretch>
        </p:blipFill>
        <p:spPr>
          <a:xfrm>
            <a:off x="2711624" y="3140968"/>
            <a:ext cx="6438900" cy="647700"/>
          </a:xfrm>
          <a:prstGeom prst="rect">
            <a:avLst/>
          </a:prstGeom>
        </p:spPr>
      </p:pic>
      <p:sp>
        <p:nvSpPr>
          <p:cNvPr id="6" name="Slide Number Placeholder 5"/>
          <p:cNvSpPr>
            <a:spLocks noGrp="1"/>
          </p:cNvSpPr>
          <p:nvPr>
            <p:ph type="sldNum" sz="quarter" idx="12"/>
          </p:nvPr>
        </p:nvSpPr>
        <p:spPr/>
        <p:txBody>
          <a:bodyPr/>
          <a:lstStyle/>
          <a:p>
            <a:fld id="{3B60663A-D731-422C-B01D-A30E991BA9F9}" type="slidenum">
              <a:rPr lang="en-US" smtClean="0"/>
              <a:t>19</a:t>
            </a:fld>
            <a:endParaRPr lang="en-US"/>
          </a:p>
        </p:txBody>
      </p:sp>
    </p:spTree>
    <p:extLst>
      <p:ext uri="{BB962C8B-B14F-4D97-AF65-F5344CB8AC3E}">
        <p14:creationId xmlns:p14="http://schemas.microsoft.com/office/powerpoint/2010/main" val="3608110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ontent Placeholder 1"/>
          <p:cNvSpPr>
            <a:spLocks noGrp="1"/>
          </p:cNvSpPr>
          <p:nvPr>
            <p:ph idx="1"/>
          </p:nvPr>
        </p:nvSpPr>
        <p:spPr/>
        <p:txBody>
          <a:bodyPr/>
          <a:lstStyle/>
          <a:p>
            <a:pPr algn="just" eaLnBrk="1" hangingPunct="1"/>
            <a:r>
              <a:rPr lang="en-US" b="1" dirty="0" smtClean="0"/>
              <a:t>Data mining </a:t>
            </a:r>
            <a:r>
              <a:rPr lang="en-US" dirty="0" smtClean="0"/>
              <a:t>is focused on better understanding of characteristics and patterns among variables in large </a:t>
            </a:r>
            <a:r>
              <a:rPr lang="en-US" dirty="0"/>
              <a:t>databases using a variety of statistical and analytical tools</a:t>
            </a:r>
            <a:r>
              <a:rPr lang="en-US" dirty="0" smtClean="0"/>
              <a:t>.</a:t>
            </a:r>
          </a:p>
          <a:p>
            <a:pPr lvl="1" algn="just"/>
            <a:r>
              <a:rPr lang="en-US" sz="1800" dirty="0" smtClean="0"/>
              <a:t>It is used to </a:t>
            </a:r>
            <a:r>
              <a:rPr lang="en-US" sz="1800" dirty="0"/>
              <a:t>identify relationships among variables in large data sets and understand hidden patterns that they may contain.</a:t>
            </a:r>
          </a:p>
          <a:p>
            <a:pPr lvl="1" algn="just"/>
            <a:r>
              <a:rPr lang="en-US" sz="2400" i="1" dirty="0" err="1"/>
              <a:t>XLMiner</a:t>
            </a:r>
            <a:r>
              <a:rPr lang="en-US" sz="2400" dirty="0"/>
              <a:t> software implement many basic data mining procedures in a spreadsheet environment.</a:t>
            </a:r>
          </a:p>
        </p:txBody>
      </p:sp>
      <p:sp>
        <p:nvSpPr>
          <p:cNvPr id="5" name="Title 4"/>
          <p:cNvSpPr>
            <a:spLocks noGrp="1"/>
          </p:cNvSpPr>
          <p:nvPr>
            <p:ph type="title"/>
          </p:nvPr>
        </p:nvSpPr>
        <p:spPr/>
        <p:txBody>
          <a:bodyPr/>
          <a:lstStyle/>
          <a:p>
            <a:pPr>
              <a:defRPr/>
            </a:pPr>
            <a:r>
              <a:rPr lang="en-US" sz="3200" dirty="0"/>
              <a:t>Data Mining</a:t>
            </a:r>
          </a:p>
        </p:txBody>
      </p:sp>
      <p:sp>
        <p:nvSpPr>
          <p:cNvPr id="2" name="Slide Number Placeholder 1"/>
          <p:cNvSpPr>
            <a:spLocks noGrp="1"/>
          </p:cNvSpPr>
          <p:nvPr>
            <p:ph type="sldNum" sz="quarter" idx="12"/>
          </p:nvPr>
        </p:nvSpPr>
        <p:spPr/>
        <p:txBody>
          <a:bodyPr/>
          <a:lstStyle/>
          <a:p>
            <a:fld id="{3B60663A-D731-422C-B01D-A30E991BA9F9}" type="slidenum">
              <a:rPr lang="en-US" smtClean="0"/>
              <a:t>2</a:t>
            </a:fld>
            <a:endParaRPr lang="en-US"/>
          </a:p>
        </p:txBody>
      </p:sp>
    </p:spTree>
    <p:extLst>
      <p:ext uri="{BB962C8B-B14F-4D97-AF65-F5344CB8AC3E}">
        <p14:creationId xmlns:p14="http://schemas.microsoft.com/office/powerpoint/2010/main" val="1667511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95400"/>
            <a:ext cx="8229600" cy="4941912"/>
          </a:xfrm>
        </p:spPr>
        <p:txBody>
          <a:bodyPr>
            <a:noAutofit/>
          </a:bodyPr>
          <a:lstStyle/>
          <a:p>
            <a:pPr marL="365760" indent="-256032">
              <a:buFont typeface="Wingdings 3"/>
              <a:buChar char=""/>
              <a:defRPr/>
            </a:pPr>
            <a:r>
              <a:rPr lang="en-US" sz="2400" u="sng" dirty="0"/>
              <a:t>Single linkage clustering</a:t>
            </a:r>
            <a:r>
              <a:rPr lang="en-US" sz="2400" dirty="0"/>
              <a:t> (</a:t>
            </a:r>
            <a:r>
              <a:rPr lang="en-US" sz="2400" i="1" dirty="0"/>
              <a:t>nearest-neighbor</a:t>
            </a:r>
            <a:r>
              <a:rPr lang="en-US" sz="2400" dirty="0"/>
              <a:t>) </a:t>
            </a:r>
          </a:p>
          <a:p>
            <a:pPr lvl="1"/>
            <a:r>
              <a:rPr lang="en-US" sz="2000" dirty="0"/>
              <a:t>The distance between groups is defined as the distance between the closest pair of objects, where only pairs consisting of one object from each group are considered.</a:t>
            </a:r>
          </a:p>
          <a:p>
            <a:pPr lvl="1"/>
            <a:r>
              <a:rPr lang="en-US" sz="2000" dirty="0"/>
              <a:t>At each stage, the closest 2 clusters are merged</a:t>
            </a:r>
          </a:p>
          <a:p>
            <a:pPr marL="365760" indent="-256032">
              <a:buFont typeface="Wingdings 3"/>
              <a:buChar char=""/>
              <a:defRPr/>
            </a:pPr>
            <a:r>
              <a:rPr lang="en-US" sz="2400" u="sng" dirty="0"/>
              <a:t>Complete linkage clustering</a:t>
            </a:r>
          </a:p>
          <a:p>
            <a:pPr lvl="1"/>
            <a:r>
              <a:rPr lang="en-US" sz="2000" dirty="0"/>
              <a:t>The distance between groups is the distance between the most distant pair of objects, one from each group</a:t>
            </a:r>
          </a:p>
          <a:p>
            <a:r>
              <a:rPr lang="en-US" sz="2400" u="sng" dirty="0"/>
              <a:t>Average linkage clustering</a:t>
            </a:r>
          </a:p>
          <a:p>
            <a:pPr lvl="1"/>
            <a:r>
              <a:rPr lang="en-US" sz="2000" dirty="0"/>
              <a:t>Uses the mean values for each variable to compute distance between clusters</a:t>
            </a:r>
          </a:p>
          <a:p>
            <a:pPr marL="365760" indent="-256032">
              <a:buFont typeface="Wingdings 3"/>
              <a:buChar char=""/>
              <a:defRPr/>
            </a:pPr>
            <a:r>
              <a:rPr lang="en-US" sz="2400" u="sng" dirty="0"/>
              <a:t>Ward’s hierarchical clustering</a:t>
            </a:r>
          </a:p>
          <a:p>
            <a:pPr marL="621348" lvl="1" indent="-256032">
              <a:buFont typeface="Wingdings 3"/>
              <a:buChar char=""/>
              <a:defRPr/>
            </a:pPr>
            <a:r>
              <a:rPr lang="en-US" sz="2000" dirty="0"/>
              <a:t>Uses a sum of squares criterion</a:t>
            </a:r>
          </a:p>
        </p:txBody>
      </p:sp>
      <p:sp>
        <p:nvSpPr>
          <p:cNvPr id="5" name="Title 4"/>
          <p:cNvSpPr>
            <a:spLocks noGrp="1"/>
          </p:cNvSpPr>
          <p:nvPr>
            <p:ph type="title"/>
          </p:nvPr>
        </p:nvSpPr>
        <p:spPr/>
        <p:txBody>
          <a:bodyPr/>
          <a:lstStyle/>
          <a:p>
            <a:pPr>
              <a:defRPr/>
            </a:pPr>
            <a:r>
              <a:rPr lang="en-US" sz="3200" dirty="0"/>
              <a:t>Agglomerative Clustering Methods</a:t>
            </a:r>
          </a:p>
        </p:txBody>
      </p:sp>
      <p:sp>
        <p:nvSpPr>
          <p:cNvPr id="3" name="Slide Number Placeholder 2"/>
          <p:cNvSpPr>
            <a:spLocks noGrp="1"/>
          </p:cNvSpPr>
          <p:nvPr>
            <p:ph type="sldNum" sz="quarter" idx="12"/>
          </p:nvPr>
        </p:nvSpPr>
        <p:spPr/>
        <p:txBody>
          <a:bodyPr/>
          <a:lstStyle/>
          <a:p>
            <a:fld id="{3B60663A-D731-422C-B01D-A30E991BA9F9}" type="slidenum">
              <a:rPr lang="en-US" smtClean="0"/>
              <a:t>20</a:t>
            </a:fld>
            <a:endParaRPr lang="en-US"/>
          </a:p>
        </p:txBody>
      </p:sp>
    </p:spTree>
    <p:extLst>
      <p:ext uri="{BB962C8B-B14F-4D97-AF65-F5344CB8AC3E}">
        <p14:creationId xmlns:p14="http://schemas.microsoft.com/office/powerpoint/2010/main" val="2741079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17790" y="1520349"/>
            <a:ext cx="2571750" cy="2114550"/>
          </a:xfrm>
          <a:prstGeom prst="rect">
            <a:avLst/>
          </a:prstGeom>
        </p:spPr>
      </p:pic>
      <p:sp>
        <p:nvSpPr>
          <p:cNvPr id="5" name="Title 4"/>
          <p:cNvSpPr>
            <a:spLocks noGrp="1"/>
          </p:cNvSpPr>
          <p:nvPr>
            <p:ph type="title"/>
          </p:nvPr>
        </p:nvSpPr>
        <p:spPr/>
        <p:txBody>
          <a:bodyPr/>
          <a:lstStyle/>
          <a:p>
            <a:pPr>
              <a:defRPr/>
            </a:pPr>
            <a:r>
              <a:rPr lang="en-US" sz="3200" dirty="0"/>
              <a:t>Agglomerative Clustering Methods</a:t>
            </a:r>
          </a:p>
        </p:txBody>
      </p:sp>
      <p:sp>
        <p:nvSpPr>
          <p:cNvPr id="3" name="Slide Number Placeholder 2"/>
          <p:cNvSpPr>
            <a:spLocks noGrp="1"/>
          </p:cNvSpPr>
          <p:nvPr>
            <p:ph type="sldNum" sz="quarter" idx="12"/>
          </p:nvPr>
        </p:nvSpPr>
        <p:spPr/>
        <p:txBody>
          <a:bodyPr/>
          <a:lstStyle/>
          <a:p>
            <a:fld id="{3B60663A-D731-422C-B01D-A30E991BA9F9}" type="slidenum">
              <a:rPr lang="en-US" smtClean="0"/>
              <a:t>21</a:t>
            </a:fld>
            <a:endParaRPr lang="en-US"/>
          </a:p>
        </p:txBody>
      </p:sp>
      <p:pic>
        <p:nvPicPr>
          <p:cNvPr id="6" name="Picture 5"/>
          <p:cNvPicPr>
            <a:picLocks noChangeAspect="1"/>
          </p:cNvPicPr>
          <p:nvPr/>
        </p:nvPicPr>
        <p:blipFill>
          <a:blip r:embed="rId3"/>
          <a:stretch>
            <a:fillRect/>
          </a:stretch>
        </p:blipFill>
        <p:spPr>
          <a:xfrm>
            <a:off x="8527212" y="1726962"/>
            <a:ext cx="2486025" cy="2085975"/>
          </a:xfrm>
          <a:prstGeom prst="rect">
            <a:avLst/>
          </a:prstGeom>
        </p:spPr>
      </p:pic>
      <p:pic>
        <p:nvPicPr>
          <p:cNvPr id="7" name="Picture 6"/>
          <p:cNvPicPr>
            <a:picLocks noChangeAspect="1"/>
          </p:cNvPicPr>
          <p:nvPr/>
        </p:nvPicPr>
        <p:blipFill>
          <a:blip r:embed="rId4"/>
          <a:stretch>
            <a:fillRect/>
          </a:stretch>
        </p:blipFill>
        <p:spPr>
          <a:xfrm>
            <a:off x="4591395" y="4373563"/>
            <a:ext cx="2895600" cy="2200275"/>
          </a:xfrm>
          <a:prstGeom prst="rect">
            <a:avLst/>
          </a:prstGeom>
        </p:spPr>
      </p:pic>
      <p:sp>
        <p:nvSpPr>
          <p:cNvPr id="8" name="TextBox 7"/>
          <p:cNvSpPr txBox="1"/>
          <p:nvPr/>
        </p:nvSpPr>
        <p:spPr>
          <a:xfrm>
            <a:off x="8406938" y="3812937"/>
            <a:ext cx="3175461" cy="1754326"/>
          </a:xfrm>
          <a:prstGeom prst="rect">
            <a:avLst/>
          </a:prstGeom>
          <a:noFill/>
        </p:spPr>
        <p:txBody>
          <a:bodyPr wrap="square" rtlCol="0">
            <a:spAutoFit/>
          </a:bodyPr>
          <a:lstStyle/>
          <a:p>
            <a:r>
              <a:rPr lang="en-US" b="1" dirty="0" smtClean="0">
                <a:latin typeface="Calibri" panose="020F0502020204030204" pitchFamily="34" charset="0"/>
              </a:rPr>
              <a:t>Complete Linkage</a:t>
            </a:r>
            <a:r>
              <a:rPr lang="en-US" b="1" dirty="0">
                <a:latin typeface="Calibri" panose="020F0502020204030204" pitchFamily="34" charset="0"/>
              </a:rPr>
              <a:t>: </a:t>
            </a:r>
            <a:r>
              <a:rPr lang="en-US" dirty="0" smtClean="0"/>
              <a:t>The </a:t>
            </a:r>
            <a:r>
              <a:rPr lang="en-US" dirty="0"/>
              <a:t>distance between clusters “r” and “s” to the left is equal to the length of the arrow between their two furthest points.</a:t>
            </a:r>
          </a:p>
        </p:txBody>
      </p:sp>
      <p:graphicFrame>
        <p:nvGraphicFramePr>
          <p:cNvPr id="12" name="Table 11"/>
          <p:cNvGraphicFramePr>
            <a:graphicFrameLocks noGrp="1"/>
          </p:cNvGraphicFramePr>
          <p:nvPr>
            <p:extLst>
              <p:ext uri="{D42A27DB-BD31-4B8C-83A1-F6EECF244321}">
                <p14:modId xmlns:p14="http://schemas.microsoft.com/office/powerpoint/2010/main" val="1825537191"/>
              </p:ext>
            </p:extLst>
          </p:nvPr>
        </p:nvGraphicFramePr>
        <p:xfrm>
          <a:off x="1489728" y="3673049"/>
          <a:ext cx="2664354" cy="2103120"/>
        </p:xfrm>
        <a:graphic>
          <a:graphicData uri="http://schemas.openxmlformats.org/drawingml/2006/table">
            <a:tbl>
              <a:tblPr/>
              <a:tblGrid>
                <a:gridCol w="2664354">
                  <a:extLst>
                    <a:ext uri="{9D8B030D-6E8A-4147-A177-3AD203B41FA5}">
                      <a16:colId xmlns:a16="http://schemas.microsoft.com/office/drawing/2014/main" val="445829844"/>
                    </a:ext>
                  </a:extLst>
                </a:gridCol>
              </a:tblGrid>
              <a:tr h="0">
                <a:tc>
                  <a:txBody>
                    <a:bodyPr/>
                    <a:lstStyle/>
                    <a:p>
                      <a:r>
                        <a:rPr lang="en-US" b="1" dirty="0" smtClean="0">
                          <a:latin typeface="Calibri" panose="020F0502020204030204" pitchFamily="34" charset="0"/>
                        </a:rPr>
                        <a:t>Single Linkage: </a:t>
                      </a:r>
                      <a:r>
                        <a:rPr lang="en-US" dirty="0" smtClean="0">
                          <a:latin typeface="Calibri" panose="020F0502020204030204" pitchFamily="34" charset="0"/>
                        </a:rPr>
                        <a:t>The </a:t>
                      </a:r>
                      <a:r>
                        <a:rPr lang="en-US" dirty="0">
                          <a:latin typeface="Calibri" panose="020F0502020204030204" pitchFamily="34" charset="0"/>
                        </a:rPr>
                        <a:t>distance between clusters “r” and “s” to the left is equal to the length of the arrow between their two closest points.</a:t>
                      </a:r>
                      <a:endParaRPr lang="en-US" dirty="0"/>
                    </a:p>
                  </a:txBody>
                  <a:tcPr anchor="ctr">
                    <a:lnL>
                      <a:noFill/>
                    </a:lnL>
                    <a:lnR>
                      <a:noFill/>
                    </a:lnR>
                    <a:lnT>
                      <a:noFill/>
                    </a:lnT>
                    <a:lnB>
                      <a:noFill/>
                    </a:lnB>
                  </a:tcPr>
                </a:tc>
                <a:extLst>
                  <a:ext uri="{0D108BD9-81ED-4DB2-BD59-A6C34878D82A}">
                    <a16:rowId xmlns:a16="http://schemas.microsoft.com/office/drawing/2014/main" val="2698531481"/>
                  </a:ext>
                </a:extLst>
              </a:tr>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757776054"/>
                  </a:ext>
                </a:extLst>
              </a:tr>
            </a:tbl>
          </a:graphicData>
        </a:graphic>
      </p:graphicFrame>
      <p:sp>
        <p:nvSpPr>
          <p:cNvPr id="13" name="Rectangle 2"/>
          <p:cNvSpPr>
            <a:spLocks noChangeArrowheads="1"/>
          </p:cNvSpPr>
          <p:nvPr/>
        </p:nvSpPr>
        <p:spPr bwMode="auto">
          <a:xfrm>
            <a:off x="1162579" y="3555098"/>
            <a:ext cx="42629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TextBox 13"/>
          <p:cNvSpPr txBox="1"/>
          <p:nvPr/>
        </p:nvSpPr>
        <p:spPr>
          <a:xfrm>
            <a:off x="4909842" y="1788240"/>
            <a:ext cx="2861734" cy="2585323"/>
          </a:xfrm>
          <a:prstGeom prst="rect">
            <a:avLst/>
          </a:prstGeom>
          <a:noFill/>
        </p:spPr>
        <p:txBody>
          <a:bodyPr wrap="square" rtlCol="0">
            <a:spAutoFit/>
          </a:bodyPr>
          <a:lstStyle/>
          <a:p>
            <a:r>
              <a:rPr lang="en-US" b="1" dirty="0" smtClean="0">
                <a:latin typeface="Calibri" panose="020F0502020204030204" pitchFamily="34" charset="0"/>
              </a:rPr>
              <a:t>Average </a:t>
            </a:r>
            <a:r>
              <a:rPr lang="en-US" b="1" dirty="0">
                <a:latin typeface="Calibri" panose="020F0502020204030204" pitchFamily="34" charset="0"/>
              </a:rPr>
              <a:t>Linkage: </a:t>
            </a:r>
            <a:r>
              <a:rPr lang="en-US" dirty="0" smtClean="0"/>
              <a:t>The </a:t>
            </a:r>
            <a:r>
              <a:rPr lang="en-US" dirty="0"/>
              <a:t>distance between clusters “r” and “s” to the left is equal to the average length each arrow between connecting the points of one cluster to the other.</a:t>
            </a:r>
          </a:p>
        </p:txBody>
      </p:sp>
      <p:sp>
        <p:nvSpPr>
          <p:cNvPr id="15" name="Up Arrow 14"/>
          <p:cNvSpPr/>
          <p:nvPr/>
        </p:nvSpPr>
        <p:spPr>
          <a:xfrm>
            <a:off x="3793067" y="3617939"/>
            <a:ext cx="361015" cy="3899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10756295" y="3683265"/>
            <a:ext cx="361015" cy="3899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flipV="1">
            <a:off x="6471315" y="4092498"/>
            <a:ext cx="361015" cy="3899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654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85950" y="1412777"/>
            <a:ext cx="3129930" cy="4256187"/>
          </a:xfrm>
        </p:spPr>
        <p:txBody>
          <a:bodyPr>
            <a:normAutofit/>
          </a:bodyPr>
          <a:lstStyle/>
          <a:p>
            <a:pPr marL="365760" indent="-256032">
              <a:lnSpc>
                <a:spcPts val="3000"/>
              </a:lnSpc>
              <a:buFont typeface="Wingdings 3"/>
              <a:buChar char=""/>
              <a:defRPr/>
            </a:pPr>
            <a:r>
              <a:rPr lang="en-US" sz="2400" dirty="0"/>
              <a:t>Cluster the institutions using the five numeric columns in the data set.</a:t>
            </a:r>
          </a:p>
          <a:p>
            <a:pPr marL="365760" indent="-256032">
              <a:buFont typeface="Wingdings 3"/>
              <a:buChar char=""/>
              <a:defRPr/>
            </a:pPr>
            <a:r>
              <a:rPr lang="en-US" sz="2400" i="1" dirty="0" err="1"/>
              <a:t>XLMiner</a:t>
            </a:r>
            <a:r>
              <a:rPr lang="en-US" sz="2400" i="1" dirty="0"/>
              <a:t> &gt; Data Analysis </a:t>
            </a:r>
            <a:r>
              <a:rPr lang="en-US" sz="2400" dirty="0"/>
              <a:t>&gt; </a:t>
            </a:r>
            <a:r>
              <a:rPr lang="en-US" sz="2400" i="1" dirty="0"/>
              <a:t>Cluster</a:t>
            </a:r>
            <a:r>
              <a:rPr lang="en-US" sz="2400" dirty="0"/>
              <a:t> &lt; </a:t>
            </a:r>
            <a:r>
              <a:rPr lang="en-US" sz="2400" i="1" dirty="0"/>
              <a:t>Hierarchical Clustering</a:t>
            </a:r>
          </a:p>
          <a:p>
            <a:pPr marL="109728" indent="0">
              <a:lnSpc>
                <a:spcPts val="2900"/>
              </a:lnSpc>
              <a:spcBef>
                <a:spcPts val="0"/>
              </a:spcBef>
              <a:buNone/>
              <a:defRPr/>
            </a:pPr>
            <a:r>
              <a:rPr lang="en-US" sz="2400" dirty="0"/>
              <a:t>   </a:t>
            </a:r>
          </a:p>
        </p:txBody>
      </p:sp>
      <p:sp>
        <p:nvSpPr>
          <p:cNvPr id="5" name="Title 4"/>
          <p:cNvSpPr>
            <a:spLocks noGrp="1"/>
          </p:cNvSpPr>
          <p:nvPr>
            <p:ph type="title"/>
          </p:nvPr>
        </p:nvSpPr>
        <p:spPr>
          <a:xfrm>
            <a:off x="1981200" y="274638"/>
            <a:ext cx="8229600" cy="944562"/>
          </a:xfrm>
        </p:spPr>
        <p:txBody>
          <a:bodyPr>
            <a:normAutofit fontScale="90000"/>
          </a:bodyPr>
          <a:lstStyle/>
          <a:p>
            <a:pPr>
              <a:defRPr/>
            </a:pPr>
            <a:r>
              <a:rPr lang="en-US" sz="3200" dirty="0"/>
              <a:t>Example 10.6: Clustering </a:t>
            </a:r>
            <a:r>
              <a:rPr lang="en-US" sz="3200" i="1" dirty="0"/>
              <a:t>Colleges and Universities</a:t>
            </a:r>
            <a:r>
              <a:rPr lang="en-US" sz="3200" dirty="0"/>
              <a:t> Data</a:t>
            </a:r>
          </a:p>
        </p:txBody>
      </p:sp>
      <p:pic>
        <p:nvPicPr>
          <p:cNvPr id="4" name="Picture 3" descr="BA2-Figure-10.1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908720"/>
            <a:ext cx="5071419" cy="1224136"/>
          </a:xfrm>
          <a:prstGeom prst="rect">
            <a:avLst/>
          </a:prstGeom>
        </p:spPr>
      </p:pic>
      <p:pic>
        <p:nvPicPr>
          <p:cNvPr id="6" name="Picture 5" descr="BA2-Figure-10.12-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2276872"/>
            <a:ext cx="3384376" cy="3990274"/>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22</a:t>
            </a:fld>
            <a:endParaRPr lang="en-US"/>
          </a:p>
        </p:txBody>
      </p:sp>
    </p:spTree>
    <p:extLst>
      <p:ext uri="{BB962C8B-B14F-4D97-AF65-F5344CB8AC3E}">
        <p14:creationId xmlns:p14="http://schemas.microsoft.com/office/powerpoint/2010/main" val="3796890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3826768" cy="4525962"/>
          </a:xfrm>
        </p:spPr>
        <p:txBody>
          <a:bodyPr/>
          <a:lstStyle/>
          <a:p>
            <a:r>
              <a:rPr lang="en-US" sz="2400" dirty="0"/>
              <a:t>Second dialog</a:t>
            </a:r>
          </a:p>
          <a:p>
            <a:r>
              <a:rPr lang="en-US" sz="2400" dirty="0"/>
              <a:t>Check the box </a:t>
            </a:r>
            <a:r>
              <a:rPr lang="en-US" sz="2400" i="1" dirty="0"/>
              <a:t>Normalize input data</a:t>
            </a:r>
            <a:r>
              <a:rPr lang="en-US" sz="2400" dirty="0"/>
              <a:t> to ensure that the distance measure accords equal weight to each variable</a:t>
            </a:r>
          </a:p>
        </p:txBody>
      </p:sp>
      <p:sp>
        <p:nvSpPr>
          <p:cNvPr id="3" name="Title 2"/>
          <p:cNvSpPr>
            <a:spLocks noGrp="1"/>
          </p:cNvSpPr>
          <p:nvPr>
            <p:ph type="title"/>
          </p:nvPr>
        </p:nvSpPr>
        <p:spPr/>
        <p:txBody>
          <a:bodyPr/>
          <a:lstStyle/>
          <a:p>
            <a:r>
              <a:rPr lang="en-US" dirty="0" smtClean="0"/>
              <a:t>Example 10.6 Continued</a:t>
            </a:r>
            <a:endParaRPr lang="en-US" dirty="0"/>
          </a:p>
        </p:txBody>
      </p:sp>
      <p:pic>
        <p:nvPicPr>
          <p:cNvPr id="7" name="Picture 6" descr="BA2-Figure-10.1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4" y="1412776"/>
            <a:ext cx="4248472" cy="4202125"/>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23</a:t>
            </a:fld>
            <a:endParaRPr lang="en-US"/>
          </a:p>
        </p:txBody>
      </p:sp>
    </p:spTree>
    <p:extLst>
      <p:ext uri="{BB962C8B-B14F-4D97-AF65-F5344CB8AC3E}">
        <p14:creationId xmlns:p14="http://schemas.microsoft.com/office/powerpoint/2010/main" val="303838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Step 3</a:t>
            </a:r>
          </a:p>
          <a:p>
            <a:r>
              <a:rPr lang="en-US" dirty="0" smtClean="0"/>
              <a:t>Select the number of clusters</a:t>
            </a:r>
            <a:endParaRPr lang="en-US" dirty="0"/>
          </a:p>
        </p:txBody>
      </p:sp>
      <p:sp>
        <p:nvSpPr>
          <p:cNvPr id="3" name="Title 2"/>
          <p:cNvSpPr>
            <a:spLocks noGrp="1"/>
          </p:cNvSpPr>
          <p:nvPr>
            <p:ph type="title"/>
          </p:nvPr>
        </p:nvSpPr>
        <p:spPr/>
        <p:txBody>
          <a:bodyPr/>
          <a:lstStyle/>
          <a:p>
            <a:r>
              <a:rPr lang="en-US" dirty="0" smtClean="0"/>
              <a:t>Example 10.6 Continued</a:t>
            </a:r>
            <a:endParaRPr lang="en-US" dirty="0"/>
          </a:p>
        </p:txBody>
      </p:sp>
      <p:pic>
        <p:nvPicPr>
          <p:cNvPr id="7" name="Picture 6" descr="BA2-Figure-10.14-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810" y="3102579"/>
            <a:ext cx="4354548" cy="273630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24</a:t>
            </a:fld>
            <a:endParaRPr lang="en-US"/>
          </a:p>
        </p:txBody>
      </p:sp>
    </p:spTree>
    <p:extLst>
      <p:ext uri="{BB962C8B-B14F-4D97-AF65-F5344CB8AC3E}">
        <p14:creationId xmlns:p14="http://schemas.microsoft.com/office/powerpoint/2010/main" val="3821875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68760"/>
            <a:ext cx="8229600" cy="4738340"/>
          </a:xfrm>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10.6 Continued </a:t>
            </a:r>
            <a:endParaRPr lang="en-US" dirty="0"/>
          </a:p>
        </p:txBody>
      </p:sp>
      <p:pic>
        <p:nvPicPr>
          <p:cNvPr id="7" name="Picture 6" descr="BA2-Figure-10.1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1916833"/>
            <a:ext cx="6552728" cy="4124751"/>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25</a:t>
            </a:fld>
            <a:endParaRPr lang="en-US"/>
          </a:p>
        </p:txBody>
      </p:sp>
    </p:spTree>
    <p:extLst>
      <p:ext uri="{BB962C8B-B14F-4D97-AF65-F5344CB8AC3E}">
        <p14:creationId xmlns:p14="http://schemas.microsoft.com/office/powerpoint/2010/main" val="3028589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2-Figure-10.16-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1556792"/>
            <a:ext cx="5400600" cy="4633848"/>
          </a:xfrm>
          <a:prstGeom prst="rect">
            <a:avLst/>
          </a:prstGeom>
        </p:spPr>
      </p:pic>
      <p:sp>
        <p:nvSpPr>
          <p:cNvPr id="2" name="Content Placeholder 1"/>
          <p:cNvSpPr>
            <a:spLocks noGrp="1"/>
          </p:cNvSpPr>
          <p:nvPr>
            <p:ph idx="1"/>
          </p:nvPr>
        </p:nvSpPr>
        <p:spPr>
          <a:xfrm>
            <a:off x="1981200" y="1268760"/>
            <a:ext cx="2386608" cy="4738340"/>
          </a:xfrm>
        </p:spPr>
        <p:txBody>
          <a:bodyPr/>
          <a:lstStyle/>
          <a:p>
            <a:r>
              <a:rPr lang="en-US" dirty="0" err="1" smtClean="0"/>
              <a:t>Dendogram</a:t>
            </a:r>
            <a:endParaRPr lang="en-US" dirty="0" smtClean="0"/>
          </a:p>
          <a:p>
            <a:pPr lvl="1"/>
            <a:r>
              <a:rPr lang="en-US" dirty="0" smtClean="0"/>
              <a:t>A horizontal line shows the cluster partitions</a:t>
            </a:r>
            <a:endParaRPr lang="en-US" dirty="0"/>
          </a:p>
        </p:txBody>
      </p:sp>
      <p:sp>
        <p:nvSpPr>
          <p:cNvPr id="3" name="Title 2"/>
          <p:cNvSpPr>
            <a:spLocks noGrp="1"/>
          </p:cNvSpPr>
          <p:nvPr>
            <p:ph type="title"/>
          </p:nvPr>
        </p:nvSpPr>
        <p:spPr/>
        <p:txBody>
          <a:bodyPr/>
          <a:lstStyle/>
          <a:p>
            <a:r>
              <a:rPr lang="en-US" dirty="0" smtClean="0"/>
              <a:t>Example 10.6 Continued </a:t>
            </a:r>
            <a:endParaRPr lang="en-US" dirty="0"/>
          </a:p>
        </p:txBody>
      </p:sp>
      <p:cxnSp>
        <p:nvCxnSpPr>
          <p:cNvPr id="8" name="Straight Connector 7"/>
          <p:cNvCxnSpPr/>
          <p:nvPr/>
        </p:nvCxnSpPr>
        <p:spPr>
          <a:xfrm>
            <a:off x="5231904" y="2708920"/>
            <a:ext cx="460851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B60663A-D731-422C-B01D-A30E991BA9F9}" type="slidenum">
              <a:rPr lang="en-US" smtClean="0"/>
              <a:t>26</a:t>
            </a:fld>
            <a:endParaRPr lang="en-US"/>
          </a:p>
        </p:txBody>
      </p:sp>
    </p:spTree>
    <p:extLst>
      <p:ext uri="{BB962C8B-B14F-4D97-AF65-F5344CB8AC3E}">
        <p14:creationId xmlns:p14="http://schemas.microsoft.com/office/powerpoint/2010/main" val="2311212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1936750" y="1219201"/>
            <a:ext cx="3583186" cy="4525963"/>
          </a:xfrm>
        </p:spPr>
        <p:txBody>
          <a:bodyPr/>
          <a:lstStyle/>
          <a:p>
            <a:pPr eaLnBrk="1" hangingPunct="1"/>
            <a:r>
              <a:rPr lang="en-US" sz="2400" dirty="0"/>
              <a:t>Predicted clusters</a:t>
            </a:r>
          </a:p>
          <a:p>
            <a:pPr lvl="1"/>
            <a:r>
              <a:rPr lang="en-US" sz="2000" dirty="0"/>
              <a:t>shows the assignment of observations to the number of clusters we specified in the input dialog, (in this case four)</a:t>
            </a:r>
          </a:p>
          <a:p>
            <a:pPr eaLnBrk="1" hangingPunct="1"/>
            <a:endParaRPr lang="en-US" sz="2400" dirty="0"/>
          </a:p>
        </p:txBody>
      </p:sp>
      <p:sp>
        <p:nvSpPr>
          <p:cNvPr id="5" name="Title 4"/>
          <p:cNvSpPr>
            <a:spLocks noGrp="1"/>
          </p:cNvSpPr>
          <p:nvPr>
            <p:ph type="title"/>
          </p:nvPr>
        </p:nvSpPr>
        <p:spPr>
          <a:xfrm>
            <a:off x="1981200" y="274638"/>
            <a:ext cx="8229600" cy="944562"/>
          </a:xfrm>
        </p:spPr>
        <p:txBody>
          <a:bodyPr/>
          <a:lstStyle/>
          <a:p>
            <a:pPr>
              <a:defRPr/>
            </a:pPr>
            <a:r>
              <a:rPr lang="en-US" sz="3200" dirty="0"/>
              <a:t>Example 10.6 Continued</a:t>
            </a:r>
          </a:p>
        </p:txBody>
      </p:sp>
      <p:sp>
        <p:nvSpPr>
          <p:cNvPr id="10" name="TextBox 7"/>
          <p:cNvSpPr txBox="1">
            <a:spLocks noChangeArrowheads="1"/>
          </p:cNvSpPr>
          <p:nvPr/>
        </p:nvSpPr>
        <p:spPr bwMode="auto">
          <a:xfrm>
            <a:off x="2099395" y="4229828"/>
            <a:ext cx="2971800" cy="1631216"/>
          </a:xfrm>
          <a:prstGeom prst="rect">
            <a:avLst/>
          </a:prstGeom>
          <a:noFill/>
          <a:ln w="9525">
            <a:noFill/>
            <a:miter lim="800000"/>
            <a:headEnd/>
            <a:tailEnd/>
          </a:ln>
        </p:spPr>
        <p:txBody>
          <a:bodyPr>
            <a:prstTxWarp prst="textNoShape">
              <a:avLst/>
            </a:prstTxWarp>
            <a:spAutoFit/>
          </a:bodyPr>
          <a:lstStyle/>
          <a:p>
            <a:r>
              <a:rPr lang="en-US" sz="2000" u="sng" dirty="0"/>
              <a:t>Cluster</a:t>
            </a:r>
            <a:r>
              <a:rPr lang="en-US" sz="2000" dirty="0"/>
              <a:t>     </a:t>
            </a:r>
            <a:r>
              <a:rPr lang="en-US" sz="2000" u="sng" dirty="0"/>
              <a:t># Colleges</a:t>
            </a:r>
          </a:p>
          <a:p>
            <a:r>
              <a:rPr lang="en-US" sz="2000" dirty="0"/>
              <a:t>       1               23</a:t>
            </a:r>
          </a:p>
          <a:p>
            <a:r>
              <a:rPr lang="en-US" sz="2000" dirty="0"/>
              <a:t>       2               22</a:t>
            </a:r>
          </a:p>
          <a:p>
            <a:r>
              <a:rPr lang="en-US" sz="2000" dirty="0"/>
              <a:t>       3                 3     </a:t>
            </a:r>
          </a:p>
          <a:p>
            <a:r>
              <a:rPr lang="en-US" sz="2000" dirty="0"/>
              <a:t>       4                 1</a:t>
            </a:r>
          </a:p>
        </p:txBody>
      </p:sp>
      <p:pic>
        <p:nvPicPr>
          <p:cNvPr id="3" name="Picture 2" descr="BA2-Figure-10.1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052736"/>
            <a:ext cx="4078062" cy="5229200"/>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27</a:t>
            </a:fld>
            <a:endParaRPr lang="en-US"/>
          </a:p>
        </p:txBody>
      </p:sp>
    </p:spTree>
    <p:extLst>
      <p:ext uri="{BB962C8B-B14F-4D97-AF65-F5344CB8AC3E}">
        <p14:creationId xmlns:p14="http://schemas.microsoft.com/office/powerpoint/2010/main" val="2133043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83125" y="1975658"/>
            <a:ext cx="8915400" cy="3777622"/>
          </a:xfrm>
        </p:spPr>
        <p:txBody>
          <a:bodyPr/>
          <a:lstStyle/>
          <a:p>
            <a:pPr algn="just"/>
            <a:r>
              <a:rPr lang="en-US" b="1" dirty="0" smtClean="0"/>
              <a:t>Classification </a:t>
            </a:r>
            <a:r>
              <a:rPr lang="en-US" b="1" dirty="0"/>
              <a:t>methods </a:t>
            </a:r>
            <a:r>
              <a:rPr lang="en-US" dirty="0"/>
              <a:t>seek to classify a categorical outcome into one of two or </a:t>
            </a:r>
            <a:r>
              <a:rPr lang="en-US" dirty="0" smtClean="0"/>
              <a:t>more categories </a:t>
            </a:r>
            <a:r>
              <a:rPr lang="en-US" dirty="0"/>
              <a:t>based on various data attributes</a:t>
            </a:r>
            <a:r>
              <a:rPr lang="en-US" dirty="0" smtClean="0"/>
              <a:t>.</a:t>
            </a:r>
          </a:p>
          <a:p>
            <a:pPr algn="just"/>
            <a:r>
              <a:rPr lang="en-US" dirty="0" smtClean="0"/>
              <a:t>For </a:t>
            </a:r>
            <a:r>
              <a:rPr lang="en-US" dirty="0"/>
              <a:t>each record in a database, we have a </a:t>
            </a:r>
            <a:r>
              <a:rPr lang="en-US" dirty="0" smtClean="0"/>
              <a:t>categorical variable </a:t>
            </a:r>
            <a:r>
              <a:rPr lang="en-US" dirty="0"/>
              <a:t>of </a:t>
            </a:r>
            <a:r>
              <a:rPr lang="en-US" dirty="0" smtClean="0"/>
              <a:t>interest </a:t>
            </a:r>
            <a:r>
              <a:rPr lang="en-US" dirty="0"/>
              <a:t> and a number of additional predictor </a:t>
            </a:r>
            <a:r>
              <a:rPr lang="en-US" dirty="0" smtClean="0"/>
              <a:t>variables.</a:t>
            </a:r>
          </a:p>
          <a:p>
            <a:pPr algn="just"/>
            <a:r>
              <a:rPr lang="en-US" dirty="0" smtClean="0"/>
              <a:t>For </a:t>
            </a:r>
            <a:r>
              <a:rPr lang="en-US" dirty="0"/>
              <a:t>a given set of predictor variables, we would like to assign the best value </a:t>
            </a:r>
            <a:r>
              <a:rPr lang="en-US" dirty="0" smtClean="0"/>
              <a:t>of the </a:t>
            </a:r>
            <a:r>
              <a:rPr lang="en-US" dirty="0"/>
              <a:t>categorical variable.</a:t>
            </a:r>
            <a:r>
              <a:rPr lang="en-US" dirty="0" smtClean="0"/>
              <a:t> </a:t>
            </a:r>
            <a:endParaRPr lang="en-US" dirty="0"/>
          </a:p>
        </p:txBody>
      </p:sp>
      <p:sp>
        <p:nvSpPr>
          <p:cNvPr id="3" name="Title 2"/>
          <p:cNvSpPr>
            <a:spLocks noGrp="1"/>
          </p:cNvSpPr>
          <p:nvPr>
            <p:ph type="title"/>
          </p:nvPr>
        </p:nvSpPr>
        <p:spPr/>
        <p:txBody>
          <a:bodyPr/>
          <a:lstStyle/>
          <a:p>
            <a:r>
              <a:rPr lang="en-US" dirty="0" smtClean="0"/>
              <a:t>Classification</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28</a:t>
            </a:fld>
            <a:endParaRPr lang="en-US"/>
          </a:p>
        </p:txBody>
      </p:sp>
    </p:spTree>
    <p:extLst>
      <p:ext uri="{BB962C8B-B14F-4D97-AF65-F5344CB8AC3E}">
        <p14:creationId xmlns:p14="http://schemas.microsoft.com/office/powerpoint/2010/main" val="601908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01838" y="1341438"/>
            <a:ext cx="8361362" cy="4525962"/>
          </a:xfrm>
        </p:spPr>
        <p:txBody>
          <a:bodyPr>
            <a:normAutofit/>
          </a:bodyPr>
          <a:lstStyle/>
          <a:p>
            <a:pPr marL="365760" indent="-256032">
              <a:buFont typeface="Wingdings 3"/>
              <a:buChar char=""/>
              <a:defRPr/>
            </a:pPr>
            <a:r>
              <a:rPr lang="en-US" dirty="0" smtClean="0">
                <a:ea typeface="+mn-ea"/>
                <a:cs typeface="+mn-cs"/>
              </a:rPr>
              <a:t>Categorical variable of interest: </a:t>
            </a:r>
            <a:r>
              <a:rPr lang="en-US" i="1" dirty="0" smtClean="0">
                <a:ea typeface="+mn-ea"/>
                <a:cs typeface="+mn-cs"/>
              </a:rPr>
              <a:t>Decision</a:t>
            </a:r>
            <a:r>
              <a:rPr lang="en-US" dirty="0" smtClean="0">
                <a:ea typeface="+mn-ea"/>
                <a:cs typeface="+mn-cs"/>
              </a:rPr>
              <a:t> (whether to approve – coded as 1 – or reject – coded as 0 – a credit application)</a:t>
            </a:r>
          </a:p>
          <a:p>
            <a:pPr marL="365760" indent="-256032">
              <a:buFont typeface="Wingdings 3"/>
              <a:buChar char=""/>
              <a:defRPr/>
            </a:pPr>
            <a:r>
              <a:rPr lang="en-US" dirty="0" smtClean="0">
                <a:ea typeface="+mn-ea"/>
                <a:cs typeface="+mn-cs"/>
              </a:rPr>
              <a:t>Predictor variables: shown in columns A-E (note that homeowner is also coded numerically) </a:t>
            </a:r>
          </a:p>
          <a:p>
            <a:pPr marL="365760" indent="-256032">
              <a:buFont typeface="Wingdings 3"/>
              <a:buChar char=""/>
              <a:defRPr/>
            </a:pPr>
            <a:endParaRPr lang="en-US" dirty="0">
              <a:ea typeface="+mn-ea"/>
              <a:cs typeface="+mn-cs"/>
            </a:endParaRPr>
          </a:p>
        </p:txBody>
      </p:sp>
      <p:sp>
        <p:nvSpPr>
          <p:cNvPr id="5" name="Title 4"/>
          <p:cNvSpPr>
            <a:spLocks noGrp="1"/>
          </p:cNvSpPr>
          <p:nvPr>
            <p:ph type="title"/>
          </p:nvPr>
        </p:nvSpPr>
        <p:spPr/>
        <p:txBody>
          <a:bodyPr/>
          <a:lstStyle/>
          <a:p>
            <a:pPr>
              <a:defRPr/>
            </a:pPr>
            <a:r>
              <a:rPr lang="en-US" sz="3200" i="1" dirty="0"/>
              <a:t>Credit Approval Decisions </a:t>
            </a:r>
            <a:r>
              <a:rPr lang="en-US" sz="3200" dirty="0"/>
              <a:t>Data</a:t>
            </a:r>
          </a:p>
        </p:txBody>
      </p:sp>
      <p:pic>
        <p:nvPicPr>
          <p:cNvPr id="3" name="Picture 2" descr="BA2-Figure-10.18-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3717033"/>
            <a:ext cx="7020272" cy="2299917"/>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29</a:t>
            </a:fld>
            <a:endParaRPr lang="en-US"/>
          </a:p>
        </p:txBody>
      </p:sp>
    </p:spTree>
    <p:extLst>
      <p:ext uri="{BB962C8B-B14F-4D97-AF65-F5344CB8AC3E}">
        <p14:creationId xmlns:p14="http://schemas.microsoft.com/office/powerpoint/2010/main" val="176764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68760"/>
            <a:ext cx="8229600" cy="4751040"/>
          </a:xfrm>
        </p:spPr>
        <p:txBody>
          <a:bodyPr>
            <a:noAutofit/>
          </a:bodyPr>
          <a:lstStyle/>
          <a:p>
            <a:pPr marL="365760" indent="-256032" algn="just">
              <a:buFont typeface="Wingdings 3"/>
              <a:buChar char=""/>
              <a:defRPr/>
            </a:pPr>
            <a:r>
              <a:rPr lang="en-US" sz="2400" i="1" dirty="0"/>
              <a:t>Data Exploration and Reduction</a:t>
            </a:r>
          </a:p>
          <a:p>
            <a:pPr marL="621348" lvl="1" indent="-256032" algn="just">
              <a:buFont typeface="Wingdings 3"/>
              <a:buChar char=""/>
              <a:defRPr/>
            </a:pPr>
            <a:r>
              <a:rPr lang="en-US" sz="2000" dirty="0"/>
              <a:t>identifying groups in which elements are in some way similar</a:t>
            </a:r>
          </a:p>
          <a:p>
            <a:pPr marL="365760" indent="-256032" algn="just">
              <a:buFont typeface="Wingdings 3"/>
              <a:buChar char=""/>
              <a:defRPr/>
            </a:pPr>
            <a:r>
              <a:rPr lang="en-US" sz="2400" i="1" dirty="0"/>
              <a:t>Classification</a:t>
            </a:r>
          </a:p>
          <a:p>
            <a:pPr marL="621348" lvl="1" indent="-256032" algn="just">
              <a:buFont typeface="Wingdings 3"/>
              <a:buChar char=""/>
              <a:defRPr/>
            </a:pPr>
            <a:r>
              <a:rPr lang="en-US" sz="2000" dirty="0"/>
              <a:t>analyzing data to predict how to classify a new data element</a:t>
            </a:r>
          </a:p>
          <a:p>
            <a:pPr marL="365760" indent="-256032" algn="just">
              <a:buFont typeface="Wingdings 3"/>
              <a:buChar char=""/>
              <a:defRPr/>
            </a:pPr>
            <a:r>
              <a:rPr lang="en-US" sz="2400" i="1" dirty="0"/>
              <a:t>Association</a:t>
            </a:r>
          </a:p>
          <a:p>
            <a:pPr marL="621348" lvl="1" indent="-256032" algn="just">
              <a:buFont typeface="Wingdings 3"/>
              <a:buChar char=""/>
              <a:defRPr/>
            </a:pPr>
            <a:r>
              <a:rPr lang="en-US" sz="2000" dirty="0"/>
              <a:t>analyzing databases to identify natural associations among variables and create rules for target marketing or buying recommendations</a:t>
            </a:r>
          </a:p>
          <a:p>
            <a:pPr marL="365760" indent="-256032" algn="just">
              <a:buFont typeface="Wingdings 3"/>
              <a:buChar char=""/>
              <a:defRPr/>
            </a:pPr>
            <a:r>
              <a:rPr lang="en-US" sz="2400" i="1" dirty="0"/>
              <a:t>Cause-and-effect Modeling</a:t>
            </a:r>
          </a:p>
          <a:p>
            <a:pPr marL="621348" lvl="1" indent="-256032" algn="just">
              <a:buFont typeface="Wingdings 3"/>
              <a:buChar char=""/>
              <a:defRPr/>
            </a:pPr>
            <a:r>
              <a:rPr lang="en-US" sz="2000" dirty="0"/>
              <a:t>developing analytic models to describe relationships between metrics that drive business performance</a:t>
            </a:r>
          </a:p>
        </p:txBody>
      </p:sp>
      <p:sp>
        <p:nvSpPr>
          <p:cNvPr id="5" name="Title 4"/>
          <p:cNvSpPr>
            <a:spLocks noGrp="1"/>
          </p:cNvSpPr>
          <p:nvPr>
            <p:ph type="title"/>
          </p:nvPr>
        </p:nvSpPr>
        <p:spPr>
          <a:xfrm>
            <a:off x="1981200" y="274638"/>
            <a:ext cx="8229600" cy="944562"/>
          </a:xfrm>
        </p:spPr>
        <p:txBody>
          <a:bodyPr/>
          <a:lstStyle/>
          <a:p>
            <a:pPr>
              <a:defRPr/>
            </a:pPr>
            <a:r>
              <a:rPr lang="en-US" sz="3200" dirty="0"/>
              <a:t>The Scope of Data Mining</a:t>
            </a:r>
          </a:p>
        </p:txBody>
      </p:sp>
      <p:sp>
        <p:nvSpPr>
          <p:cNvPr id="3" name="Slide Number Placeholder 2"/>
          <p:cNvSpPr>
            <a:spLocks noGrp="1"/>
          </p:cNvSpPr>
          <p:nvPr>
            <p:ph type="sldNum" sz="quarter" idx="12"/>
          </p:nvPr>
        </p:nvSpPr>
        <p:spPr/>
        <p:txBody>
          <a:bodyPr/>
          <a:lstStyle/>
          <a:p>
            <a:fld id="{3B60663A-D731-422C-B01D-A30E991BA9F9}" type="slidenum">
              <a:rPr lang="en-US" smtClean="0"/>
              <a:t>3</a:t>
            </a:fld>
            <a:endParaRPr lang="en-US"/>
          </a:p>
        </p:txBody>
      </p:sp>
    </p:spTree>
    <p:extLst>
      <p:ext uri="{BB962C8B-B14F-4D97-AF65-F5344CB8AC3E}">
        <p14:creationId xmlns:p14="http://schemas.microsoft.com/office/powerpoint/2010/main" val="5047430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1"/>
          <p:cNvSpPr>
            <a:spLocks noGrp="1"/>
          </p:cNvSpPr>
          <p:nvPr>
            <p:ph idx="1"/>
          </p:nvPr>
        </p:nvSpPr>
        <p:spPr>
          <a:xfrm>
            <a:off x="1964489" y="1905000"/>
            <a:ext cx="8229600" cy="4245521"/>
          </a:xfrm>
        </p:spPr>
        <p:txBody>
          <a:bodyPr/>
          <a:lstStyle/>
          <a:p>
            <a:pPr eaLnBrk="1" hangingPunct="1"/>
            <a:r>
              <a:rPr lang="en-US" dirty="0" smtClean="0"/>
              <a:t>Large bubbles correspond to rejected applications</a:t>
            </a:r>
          </a:p>
          <a:p>
            <a:pPr eaLnBrk="1" hangingPunct="1"/>
            <a:r>
              <a:rPr lang="en-US" dirty="0" smtClean="0"/>
              <a:t>When the credit score is &gt; 640, most applications were approved</a:t>
            </a:r>
          </a:p>
          <a:p>
            <a:pPr lvl="1" eaLnBrk="1" hangingPunct="1"/>
            <a:r>
              <a:rPr lang="en-US" dirty="0" smtClean="0"/>
              <a:t>Classification rule: Reject if credit score ≤ 640</a:t>
            </a:r>
          </a:p>
        </p:txBody>
      </p:sp>
      <p:sp>
        <p:nvSpPr>
          <p:cNvPr id="5" name="Title 4"/>
          <p:cNvSpPr>
            <a:spLocks noGrp="1"/>
          </p:cNvSpPr>
          <p:nvPr>
            <p:ph type="title"/>
          </p:nvPr>
        </p:nvSpPr>
        <p:spPr/>
        <p:txBody>
          <a:bodyPr/>
          <a:lstStyle/>
          <a:p>
            <a:pPr>
              <a:defRPr/>
            </a:pPr>
            <a:r>
              <a:rPr lang="en-US" sz="3200" dirty="0"/>
              <a:t>Example 10.7: Classifying Credit-Approval Decisions Intuitively</a:t>
            </a:r>
          </a:p>
        </p:txBody>
      </p:sp>
      <p:sp>
        <p:nvSpPr>
          <p:cNvPr id="50183" name="TextBox 7"/>
          <p:cNvSpPr txBox="1">
            <a:spLocks noChangeArrowheads="1"/>
          </p:cNvSpPr>
          <p:nvPr/>
        </p:nvSpPr>
        <p:spPr bwMode="auto">
          <a:xfrm>
            <a:off x="8001000" y="4267201"/>
            <a:ext cx="2286000" cy="650875"/>
          </a:xfrm>
          <a:prstGeom prst="rect">
            <a:avLst/>
          </a:prstGeom>
          <a:solidFill>
            <a:schemeClr val="bg2"/>
          </a:solidFill>
          <a:ln w="9525">
            <a:solidFill>
              <a:schemeClr val="tx1"/>
            </a:solidFill>
            <a:miter lim="800000"/>
            <a:headEnd/>
            <a:tailEnd/>
          </a:ln>
        </p:spPr>
        <p:txBody>
          <a:bodyPr>
            <a:prstTxWarp prst="textNoShape">
              <a:avLst/>
            </a:prstTxWarp>
            <a:spAutoFit/>
          </a:bodyPr>
          <a:lstStyle/>
          <a:p>
            <a:r>
              <a:rPr lang="en-US" dirty="0"/>
              <a:t>2 misclassifications</a:t>
            </a:r>
          </a:p>
          <a:p>
            <a:r>
              <a:rPr lang="en-US" dirty="0"/>
              <a:t>out of 50 </a:t>
            </a:r>
            <a:r>
              <a:rPr lang="en-US" dirty="0">
                <a:sym typeface="Wingdings" pitchFamily="-72" charset="2"/>
              </a:rPr>
              <a:t>= 4%</a:t>
            </a:r>
            <a:endParaRPr lang="en-US" dirty="0"/>
          </a:p>
        </p:txBody>
      </p:sp>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429000"/>
            <a:ext cx="4492752" cy="2737104"/>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30</a:t>
            </a:fld>
            <a:endParaRPr lang="en-US"/>
          </a:p>
        </p:txBody>
      </p:sp>
    </p:spTree>
    <p:extLst>
      <p:ext uri="{BB962C8B-B14F-4D97-AF65-F5344CB8AC3E}">
        <p14:creationId xmlns:p14="http://schemas.microsoft.com/office/powerpoint/2010/main" val="1838276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43013"/>
            <a:ext cx="8229600" cy="4525962"/>
          </a:xfrm>
        </p:spPr>
        <p:txBody>
          <a:bodyPr>
            <a:normAutofit/>
          </a:bodyPr>
          <a:lstStyle/>
          <a:p>
            <a:pPr marL="365760" indent="-256032">
              <a:buFont typeface="Wingdings 3"/>
              <a:buChar char=""/>
              <a:defRPr/>
            </a:pPr>
            <a:r>
              <a:rPr lang="en-US" dirty="0" smtClean="0">
                <a:ea typeface="+mn-ea"/>
                <a:cs typeface="+mn-cs"/>
              </a:rPr>
              <a:t>Alternate classification rule using visualization</a:t>
            </a:r>
          </a:p>
          <a:p>
            <a:pPr marL="621348" lvl="1" indent="-256032">
              <a:buFont typeface="Wingdings 3"/>
              <a:buChar char=""/>
              <a:defRPr/>
            </a:pPr>
            <a:r>
              <a:rPr lang="en-US" dirty="0" smtClean="0">
                <a:ea typeface="+mn-ea"/>
                <a:cs typeface="+mn-cs"/>
              </a:rPr>
              <a:t>Reject if </a:t>
            </a:r>
            <a:r>
              <a:rPr lang="en-US" dirty="0" smtClean="0">
                <a:ea typeface="+mn-ea"/>
              </a:rPr>
              <a:t>years + 0.095</a:t>
            </a:r>
            <a:r>
              <a:rPr lang="en-US" dirty="0" smtClean="0">
                <a:ea typeface="+mn-ea"/>
                <a:cs typeface="+mn-cs"/>
              </a:rPr>
              <a:t>(credit score) ≤ 74.66</a:t>
            </a: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Example 10.7 Continued</a:t>
            </a:r>
          </a:p>
        </p:txBody>
      </p:sp>
      <p:sp>
        <p:nvSpPr>
          <p:cNvPr id="51207" name="TextBox 2"/>
          <p:cNvSpPr txBox="1">
            <a:spLocks noChangeArrowheads="1"/>
          </p:cNvSpPr>
          <p:nvPr/>
        </p:nvSpPr>
        <p:spPr bwMode="auto">
          <a:xfrm>
            <a:off x="7608168" y="3789041"/>
            <a:ext cx="2286000" cy="650875"/>
          </a:xfrm>
          <a:prstGeom prst="rect">
            <a:avLst/>
          </a:prstGeom>
          <a:solidFill>
            <a:schemeClr val="bg2"/>
          </a:solidFill>
          <a:ln w="9525">
            <a:solidFill>
              <a:schemeClr val="tx1"/>
            </a:solidFill>
            <a:miter lim="800000"/>
            <a:headEnd/>
            <a:tailEnd/>
          </a:ln>
        </p:spPr>
        <p:txBody>
          <a:bodyPr>
            <a:prstTxWarp prst="textNoShape">
              <a:avLst/>
            </a:prstTxWarp>
            <a:spAutoFit/>
          </a:bodyPr>
          <a:lstStyle/>
          <a:p>
            <a:r>
              <a:rPr lang="en-US" dirty="0"/>
              <a:t>3 misclassifications out of 50 </a:t>
            </a:r>
            <a:r>
              <a:rPr lang="en-US" dirty="0">
                <a:sym typeface="Wingdings" pitchFamily="-72" charset="2"/>
              </a:rPr>
              <a:t>= 6%</a:t>
            </a:r>
            <a:endParaRPr lang="en-US" dirty="0"/>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564904"/>
            <a:ext cx="4498848" cy="272491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31</a:t>
            </a:fld>
            <a:endParaRPr lang="en-US"/>
          </a:p>
        </p:txBody>
      </p:sp>
    </p:spTree>
    <p:extLst>
      <p:ext uri="{BB962C8B-B14F-4D97-AF65-F5344CB8AC3E}">
        <p14:creationId xmlns:p14="http://schemas.microsoft.com/office/powerpoint/2010/main" val="3058125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28800"/>
            <a:ext cx="8229600" cy="4378300"/>
          </a:xfrm>
        </p:spPr>
        <p:txBody>
          <a:bodyPr/>
          <a:lstStyle/>
          <a:p>
            <a:r>
              <a:rPr lang="en-US" dirty="0" smtClean="0"/>
              <a:t>Find </a:t>
            </a:r>
            <a:r>
              <a:rPr lang="en-US" dirty="0"/>
              <a:t>the probability of making a misclassification error and </a:t>
            </a:r>
            <a:r>
              <a:rPr lang="en-US" dirty="0" smtClean="0"/>
              <a:t>summarize </a:t>
            </a:r>
            <a:r>
              <a:rPr lang="en-US" dirty="0"/>
              <a:t>the results in </a:t>
            </a:r>
            <a:r>
              <a:rPr lang="en-US" dirty="0" smtClean="0"/>
              <a:t>a </a:t>
            </a:r>
            <a:r>
              <a:rPr lang="en-US" b="1" dirty="0" smtClean="0"/>
              <a:t>classification matrix</a:t>
            </a:r>
            <a:r>
              <a:rPr lang="en-US" dirty="0" smtClean="0"/>
              <a:t>, </a:t>
            </a:r>
            <a:r>
              <a:rPr lang="en-US" dirty="0"/>
              <a:t>which shows the number of cases that were classified either </a:t>
            </a:r>
            <a:r>
              <a:rPr lang="en-US" dirty="0" smtClean="0"/>
              <a:t>correctly or </a:t>
            </a:r>
            <a:r>
              <a:rPr lang="en-US" dirty="0"/>
              <a:t>incorrectly.</a:t>
            </a:r>
          </a:p>
        </p:txBody>
      </p:sp>
      <p:sp>
        <p:nvSpPr>
          <p:cNvPr id="3" name="Title 2"/>
          <p:cNvSpPr>
            <a:spLocks noGrp="1"/>
          </p:cNvSpPr>
          <p:nvPr>
            <p:ph type="title"/>
          </p:nvPr>
        </p:nvSpPr>
        <p:spPr>
          <a:xfrm>
            <a:off x="2069223" y="599172"/>
            <a:ext cx="8911687" cy="1280890"/>
          </a:xfrm>
        </p:spPr>
        <p:txBody>
          <a:bodyPr>
            <a:normAutofit/>
          </a:bodyPr>
          <a:lstStyle/>
          <a:p>
            <a:r>
              <a:rPr lang="en-US" dirty="0" smtClean="0"/>
              <a:t>Measuring Classification Performance</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32</a:t>
            </a:fld>
            <a:endParaRPr lang="en-US"/>
          </a:p>
        </p:txBody>
      </p:sp>
    </p:spTree>
    <p:extLst>
      <p:ext uri="{BB962C8B-B14F-4D97-AF65-F5344CB8AC3E}">
        <p14:creationId xmlns:p14="http://schemas.microsoft.com/office/powerpoint/2010/main" val="7023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1"/>
          <p:cNvSpPr>
            <a:spLocks noGrp="1"/>
          </p:cNvSpPr>
          <p:nvPr>
            <p:ph idx="1"/>
          </p:nvPr>
        </p:nvSpPr>
        <p:spPr>
          <a:xfrm>
            <a:off x="1844583" y="1905000"/>
            <a:ext cx="8229600" cy="4443788"/>
          </a:xfrm>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Off-diagonal elements are the misclassifications</a:t>
            </a:r>
          </a:p>
          <a:p>
            <a:pPr eaLnBrk="1" hangingPunct="1"/>
            <a:r>
              <a:rPr lang="en-US" dirty="0" smtClean="0"/>
              <a:t>Probability </a:t>
            </a:r>
            <a:r>
              <a:rPr lang="en-US" dirty="0"/>
              <a:t>of a </a:t>
            </a:r>
            <a:r>
              <a:rPr lang="en-US" dirty="0" smtClean="0"/>
              <a:t>misclassification = 2/50 = 0.04</a:t>
            </a:r>
          </a:p>
        </p:txBody>
      </p:sp>
      <p:sp>
        <p:nvSpPr>
          <p:cNvPr id="5" name="Title 4"/>
          <p:cNvSpPr>
            <a:spLocks noGrp="1"/>
          </p:cNvSpPr>
          <p:nvPr>
            <p:ph type="title"/>
          </p:nvPr>
        </p:nvSpPr>
        <p:spPr/>
        <p:txBody>
          <a:bodyPr/>
          <a:lstStyle/>
          <a:p>
            <a:pPr>
              <a:defRPr/>
            </a:pPr>
            <a:r>
              <a:rPr lang="en-US" sz="3200" dirty="0"/>
              <a:t>Example 10.8: Classification matrix for Credit-Approval Classification Rules</a:t>
            </a:r>
          </a:p>
        </p:txBody>
      </p:sp>
      <p:pic>
        <p:nvPicPr>
          <p:cNvPr id="52231" name="Picture 3"/>
          <p:cNvPicPr>
            <a:picLocks noChangeAspect="1" noChangeArrowheads="1"/>
          </p:cNvPicPr>
          <p:nvPr/>
        </p:nvPicPr>
        <p:blipFill>
          <a:blip r:embed="rId2"/>
          <a:srcRect/>
          <a:stretch>
            <a:fillRect/>
          </a:stretch>
        </p:blipFill>
        <p:spPr bwMode="auto">
          <a:xfrm>
            <a:off x="2135560" y="2204864"/>
            <a:ext cx="4267200" cy="998538"/>
          </a:xfrm>
          <a:prstGeom prst="rect">
            <a:avLst/>
          </a:prstGeom>
          <a:noFill/>
          <a:ln w="9525">
            <a:noFill/>
            <a:miter lim="800000"/>
            <a:headEnd/>
            <a:tailEnd/>
          </a:ln>
        </p:spPr>
      </p:pic>
      <p:pic>
        <p:nvPicPr>
          <p:cNvPr id="8" name="Picture 7"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009" y="1914698"/>
            <a:ext cx="3900460" cy="2376264"/>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33</a:t>
            </a:fld>
            <a:endParaRPr lang="en-US"/>
          </a:p>
        </p:txBody>
      </p:sp>
    </p:spTree>
    <p:extLst>
      <p:ext uri="{BB962C8B-B14F-4D97-AF65-F5344CB8AC3E}">
        <p14:creationId xmlns:p14="http://schemas.microsoft.com/office/powerpoint/2010/main" val="220833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5">
                                            <p:txEl>
                                              <p:pRg st="6" end="6"/>
                                            </p:txEl>
                                          </p:spTgt>
                                        </p:tgtEl>
                                        <p:attrNameLst>
                                          <p:attrName>style.visibility</p:attrName>
                                        </p:attrNameLst>
                                      </p:cBhvr>
                                      <p:to>
                                        <p:strVal val="visible"/>
                                      </p:to>
                                    </p:set>
                                    <p:anim calcmode="lin" valueType="num">
                                      <p:cBhvr additive="base">
                                        <p:cTn id="7" dur="500" fill="hold"/>
                                        <p:tgtEl>
                                          <p:spTgt spid="5222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225">
                                            <p:txEl>
                                              <p:pRg st="7" end="7"/>
                                            </p:txEl>
                                          </p:spTgt>
                                        </p:tgtEl>
                                        <p:attrNameLst>
                                          <p:attrName>style.visibility</p:attrName>
                                        </p:attrNameLst>
                                      </p:cBhvr>
                                      <p:to>
                                        <p:strVal val="visible"/>
                                      </p:to>
                                    </p:set>
                                    <p:anim calcmode="lin" valueType="num">
                                      <p:cBhvr additive="base">
                                        <p:cTn id="11" dur="500" fill="hold"/>
                                        <p:tgtEl>
                                          <p:spTgt spid="5222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22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0953" y="1623402"/>
            <a:ext cx="8229600" cy="4404395"/>
          </a:xfrm>
        </p:spPr>
        <p:txBody>
          <a:bodyPr>
            <a:normAutofit/>
          </a:bodyPr>
          <a:lstStyle/>
          <a:p>
            <a:pPr marL="365760" indent="-256032">
              <a:buFont typeface="Wingdings 3"/>
              <a:buChar char=""/>
              <a:defRPr/>
            </a:pPr>
            <a:r>
              <a:rPr lang="en-US" dirty="0" smtClean="0">
                <a:ea typeface="+mn-ea"/>
                <a:cs typeface="+mn-cs"/>
              </a:rPr>
              <a:t>Data mining projects typically involve large volumes of data.</a:t>
            </a:r>
          </a:p>
          <a:p>
            <a:pPr marL="365760" indent="-256032">
              <a:buFont typeface="Wingdings 3"/>
              <a:buChar char=""/>
              <a:defRPr/>
            </a:pPr>
            <a:r>
              <a:rPr lang="en-US" dirty="0" smtClean="0">
                <a:ea typeface="+mn-ea"/>
                <a:cs typeface="+mn-cs"/>
              </a:rPr>
              <a:t>The data can be partitioned into:</a:t>
            </a:r>
          </a:p>
          <a:p>
            <a:pPr marL="640080" indent="-256032">
              <a:buClr>
                <a:schemeClr val="tx1"/>
              </a:buClr>
              <a:buSzPct val="100000"/>
              <a:buFont typeface="Arial" pitchFamily="34" charset="0"/>
              <a:buChar char="▪"/>
              <a:defRPr/>
            </a:pPr>
            <a:r>
              <a:rPr lang="en-US" u="sng" dirty="0" smtClean="0">
                <a:ea typeface="+mn-ea"/>
                <a:cs typeface="+mn-cs"/>
              </a:rPr>
              <a:t>training data set</a:t>
            </a:r>
            <a:r>
              <a:rPr lang="en-US" dirty="0" smtClean="0">
                <a:ea typeface="+mn-ea"/>
                <a:cs typeface="+mn-cs"/>
              </a:rPr>
              <a:t> – has known outcomes and is used to “teach” the data-mining algorithm</a:t>
            </a:r>
          </a:p>
          <a:p>
            <a:pPr marL="640080" indent="-256032">
              <a:buClr>
                <a:schemeClr val="tx1"/>
              </a:buClr>
              <a:buSzPct val="100000"/>
              <a:buFont typeface="Arial" pitchFamily="34" charset="0"/>
              <a:buChar char="▪"/>
              <a:defRPr/>
            </a:pPr>
            <a:r>
              <a:rPr lang="en-US" u="sng" dirty="0" smtClean="0">
                <a:ea typeface="+mn-ea"/>
                <a:cs typeface="+mn-cs"/>
              </a:rPr>
              <a:t>validation data set</a:t>
            </a:r>
            <a:r>
              <a:rPr lang="en-US" dirty="0" smtClean="0">
                <a:ea typeface="+mn-ea"/>
                <a:cs typeface="+mn-cs"/>
              </a:rPr>
              <a:t> – used to fine-tune a model</a:t>
            </a:r>
          </a:p>
          <a:p>
            <a:pPr marL="640080" indent="-256032">
              <a:buClr>
                <a:schemeClr val="tx1"/>
              </a:buClr>
              <a:buSzPct val="100000"/>
              <a:buFont typeface="Arial" pitchFamily="34" charset="0"/>
              <a:buChar char="▪"/>
              <a:defRPr/>
            </a:pPr>
            <a:r>
              <a:rPr lang="en-US" u="sng" dirty="0" smtClean="0">
                <a:ea typeface="+mn-ea"/>
                <a:cs typeface="+mn-cs"/>
              </a:rPr>
              <a:t>test data set</a:t>
            </a:r>
            <a:r>
              <a:rPr lang="en-US" dirty="0" smtClean="0">
                <a:ea typeface="+mn-ea"/>
                <a:cs typeface="+mn-cs"/>
              </a:rPr>
              <a:t> – tests the accuracy of the model</a:t>
            </a:r>
          </a:p>
          <a:p>
            <a:pPr marL="365760" indent="-256032">
              <a:buFont typeface="Wingdings 3"/>
              <a:buChar char=""/>
              <a:defRPr/>
            </a:pPr>
            <a:r>
              <a:rPr lang="en-US" dirty="0" smtClean="0">
                <a:ea typeface="+mn-ea"/>
                <a:cs typeface="+mn-cs"/>
              </a:rPr>
              <a:t>In </a:t>
            </a:r>
            <a:r>
              <a:rPr lang="en-US" i="1" dirty="0" err="1" smtClean="0">
                <a:ea typeface="+mn-ea"/>
                <a:cs typeface="+mn-cs"/>
              </a:rPr>
              <a:t>XLMiner</a:t>
            </a:r>
            <a:r>
              <a:rPr lang="en-US" dirty="0" smtClean="0">
                <a:ea typeface="+mn-ea"/>
                <a:cs typeface="+mn-cs"/>
              </a:rPr>
              <a:t>, partitioning can be random or user-specified.</a:t>
            </a:r>
          </a:p>
          <a:p>
            <a:pPr marL="365760" indent="-256032">
              <a:buFont typeface="Wingdings 3"/>
              <a:buChar char=""/>
              <a:defRPr/>
            </a:pP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Using Training and Validation Data</a:t>
            </a:r>
          </a:p>
        </p:txBody>
      </p:sp>
      <p:sp>
        <p:nvSpPr>
          <p:cNvPr id="3" name="Slide Number Placeholder 2"/>
          <p:cNvSpPr>
            <a:spLocks noGrp="1"/>
          </p:cNvSpPr>
          <p:nvPr>
            <p:ph type="sldNum" sz="quarter" idx="12"/>
          </p:nvPr>
        </p:nvSpPr>
        <p:spPr/>
        <p:txBody>
          <a:bodyPr/>
          <a:lstStyle/>
          <a:p>
            <a:fld id="{3B60663A-D731-422C-B01D-A30E991BA9F9}" type="slidenum">
              <a:rPr lang="en-US" smtClean="0"/>
              <a:t>34</a:t>
            </a:fld>
            <a:endParaRPr lang="en-US"/>
          </a:p>
        </p:txBody>
      </p:sp>
    </p:spTree>
    <p:extLst>
      <p:ext uri="{BB962C8B-B14F-4D97-AF65-F5344CB8AC3E}">
        <p14:creationId xmlns:p14="http://schemas.microsoft.com/office/powerpoint/2010/main" val="2543181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340768"/>
            <a:ext cx="3322712" cy="4752528"/>
          </a:xfrm>
        </p:spPr>
        <p:txBody>
          <a:bodyPr>
            <a:noAutofit/>
          </a:bodyPr>
          <a:lstStyle/>
          <a:p>
            <a:r>
              <a:rPr lang="en-US" sz="2400" i="1" dirty="0"/>
              <a:t>Modified Credit Approval Decisions </a:t>
            </a:r>
            <a:r>
              <a:rPr lang="en-US" sz="2400" dirty="0"/>
              <a:t>data </a:t>
            </a:r>
          </a:p>
          <a:p>
            <a:r>
              <a:rPr lang="en-US" sz="2400" i="1" dirty="0" err="1"/>
              <a:t>XLMiner</a:t>
            </a:r>
            <a:r>
              <a:rPr lang="en-US" sz="2400" i="1" dirty="0"/>
              <a:t> &gt; Partition Data &gt; Standard Partition</a:t>
            </a:r>
          </a:p>
          <a:p>
            <a:r>
              <a:rPr lang="en-US" sz="2400" i="1" dirty="0"/>
              <a:t>Select the variables </a:t>
            </a:r>
          </a:p>
          <a:p>
            <a:r>
              <a:rPr lang="en-US" sz="2400" i="1" dirty="0"/>
              <a:t>Choose partitioning options and percentages</a:t>
            </a:r>
          </a:p>
          <a:p>
            <a:pPr marL="344488" indent="-234950">
              <a:defRPr/>
            </a:pPr>
            <a:endParaRPr lang="en-US" sz="2400" dirty="0"/>
          </a:p>
        </p:txBody>
      </p:sp>
      <p:sp>
        <p:nvSpPr>
          <p:cNvPr id="5" name="Title 4"/>
          <p:cNvSpPr>
            <a:spLocks noGrp="1"/>
          </p:cNvSpPr>
          <p:nvPr>
            <p:ph type="title"/>
          </p:nvPr>
        </p:nvSpPr>
        <p:spPr>
          <a:xfrm>
            <a:off x="1981200" y="274638"/>
            <a:ext cx="8229600" cy="792162"/>
          </a:xfrm>
        </p:spPr>
        <p:txBody>
          <a:bodyPr>
            <a:normAutofit fontScale="90000"/>
          </a:bodyPr>
          <a:lstStyle/>
          <a:p>
            <a:pPr>
              <a:defRPr/>
            </a:pPr>
            <a:r>
              <a:rPr lang="en-US" sz="3200" dirty="0"/>
              <a:t>Example 10.9: Partitioning Data Sets in </a:t>
            </a:r>
            <a:r>
              <a:rPr lang="en-US" sz="3200" i="1" dirty="0" err="1"/>
              <a:t>XLMiner</a:t>
            </a:r>
            <a:endParaRPr lang="en-US" sz="3200" i="1" dirty="0"/>
          </a:p>
        </p:txBody>
      </p:sp>
      <p:sp>
        <p:nvSpPr>
          <p:cNvPr id="54279" name="TextBox 2"/>
          <p:cNvSpPr txBox="1">
            <a:spLocks noChangeArrowheads="1"/>
          </p:cNvSpPr>
          <p:nvPr/>
        </p:nvSpPr>
        <p:spPr bwMode="auto">
          <a:xfrm>
            <a:off x="2279576" y="1988840"/>
            <a:ext cx="466794" cy="400110"/>
          </a:xfrm>
          <a:prstGeom prst="rect">
            <a:avLst/>
          </a:prstGeom>
          <a:noFill/>
          <a:ln w="9525">
            <a:noFill/>
            <a:miter lim="800000"/>
            <a:headEnd/>
            <a:tailEnd/>
          </a:ln>
        </p:spPr>
        <p:txBody>
          <a:bodyPr wrap="none">
            <a:prstTxWarp prst="textNoShape">
              <a:avLst/>
            </a:prstTxWarp>
            <a:spAutoFit/>
          </a:bodyPr>
          <a:lstStyle/>
          <a:p>
            <a:r>
              <a:rPr lang="en-US" sz="2000" i="1" dirty="0"/>
              <a:t>    </a:t>
            </a:r>
            <a:endParaRPr lang="en-US" dirty="0"/>
          </a:p>
        </p:txBody>
      </p:sp>
      <p:pic>
        <p:nvPicPr>
          <p:cNvPr id="4" name="Picture 3" descr="BA2-Figure-10.22-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052737"/>
            <a:ext cx="4032448" cy="5079433"/>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35</a:t>
            </a:fld>
            <a:endParaRPr lang="en-US"/>
          </a:p>
        </p:txBody>
      </p:sp>
    </p:spTree>
    <p:extLst>
      <p:ext uri="{BB962C8B-B14F-4D97-AF65-F5344CB8AC3E}">
        <p14:creationId xmlns:p14="http://schemas.microsoft.com/office/powerpoint/2010/main" val="6794289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10.9 Continued </a:t>
            </a:r>
            <a:endParaRPr lang="en-US" dirty="0"/>
          </a:p>
        </p:txBody>
      </p:sp>
      <p:pic>
        <p:nvPicPr>
          <p:cNvPr id="7" name="Picture 6" descr="BA2-Figure-10.2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79" y="1791643"/>
            <a:ext cx="6264696" cy="4461535"/>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36</a:t>
            </a:fld>
            <a:endParaRPr lang="en-US"/>
          </a:p>
        </p:txBody>
      </p:sp>
    </p:spTree>
    <p:extLst>
      <p:ext uri="{BB962C8B-B14F-4D97-AF65-F5344CB8AC3E}">
        <p14:creationId xmlns:p14="http://schemas.microsoft.com/office/powerpoint/2010/main" val="1689450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49132" y="1967345"/>
            <a:ext cx="8915400" cy="3777622"/>
          </a:xfrm>
        </p:spPr>
        <p:txBody>
          <a:bodyPr/>
          <a:lstStyle/>
          <a:p>
            <a:r>
              <a:rPr lang="en-US" dirty="0" smtClean="0"/>
              <a:t>After a </a:t>
            </a:r>
            <a:r>
              <a:rPr lang="en-US" dirty="0"/>
              <a:t>classification scheme is chosen and the best model is developed based on existing data</a:t>
            </a:r>
            <a:r>
              <a:rPr lang="en-US" dirty="0" smtClean="0"/>
              <a:t>, we </a:t>
            </a:r>
            <a:r>
              <a:rPr lang="en-US" dirty="0"/>
              <a:t>use the predictor variables as inputs to the model to predict the output.</a:t>
            </a:r>
          </a:p>
        </p:txBody>
      </p:sp>
      <p:sp>
        <p:nvSpPr>
          <p:cNvPr id="3" name="Title 2"/>
          <p:cNvSpPr>
            <a:spLocks noGrp="1"/>
          </p:cNvSpPr>
          <p:nvPr>
            <p:ph type="title"/>
          </p:nvPr>
        </p:nvSpPr>
        <p:spPr/>
        <p:txBody>
          <a:bodyPr/>
          <a:lstStyle/>
          <a:p>
            <a:r>
              <a:rPr lang="en-US" dirty="0" smtClean="0"/>
              <a:t>Classifying New Data</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37</a:t>
            </a:fld>
            <a:endParaRPr lang="en-US"/>
          </a:p>
        </p:txBody>
      </p:sp>
    </p:spTree>
    <p:extLst>
      <p:ext uri="{BB962C8B-B14F-4D97-AF65-F5344CB8AC3E}">
        <p14:creationId xmlns:p14="http://schemas.microsoft.com/office/powerpoint/2010/main" val="3761125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19300" y="1700809"/>
            <a:ext cx="8039100" cy="3891955"/>
          </a:xfrm>
        </p:spPr>
        <p:txBody>
          <a:bodyPr>
            <a:normAutofit/>
          </a:bodyPr>
          <a:lstStyle/>
          <a:p>
            <a:pPr marL="365760" indent="-256032" algn="just">
              <a:buFont typeface="Wingdings 3"/>
              <a:buChar char=""/>
              <a:defRPr/>
            </a:pPr>
            <a:r>
              <a:rPr lang="en-US" sz="2000" dirty="0"/>
              <a:t>Classify new data using the prior rules developed</a:t>
            </a:r>
          </a:p>
          <a:p>
            <a:pPr marL="365760" indent="-256032" algn="just">
              <a:buFont typeface="Wingdings 3"/>
              <a:buChar char=""/>
              <a:defRPr/>
            </a:pPr>
            <a:endParaRPr lang="en-US" sz="2000" dirty="0"/>
          </a:p>
          <a:p>
            <a:pPr marL="365760" indent="-256032" algn="just">
              <a:buFont typeface="Wingdings 3"/>
              <a:buChar char=""/>
              <a:defRPr/>
            </a:pPr>
            <a:endParaRPr lang="en-US" sz="2000" dirty="0"/>
          </a:p>
          <a:p>
            <a:pPr marL="365760" indent="-256032" algn="just">
              <a:buFont typeface="Wingdings 3"/>
              <a:buChar char=""/>
              <a:defRPr/>
            </a:pPr>
            <a:endParaRPr lang="en-US" sz="2000" dirty="0"/>
          </a:p>
          <a:p>
            <a:pPr marL="365760" indent="-256032" algn="just">
              <a:buFont typeface="Wingdings 3"/>
              <a:buChar char=""/>
              <a:defRPr/>
            </a:pPr>
            <a:endParaRPr lang="en-US" sz="2000" dirty="0"/>
          </a:p>
          <a:p>
            <a:pPr marL="365760" indent="-256032" algn="just">
              <a:buFont typeface="Wingdings 3"/>
              <a:buChar char=""/>
              <a:defRPr/>
            </a:pPr>
            <a:endParaRPr lang="en-US" sz="2000" dirty="0"/>
          </a:p>
          <a:p>
            <a:pPr marL="365760" indent="-256032" algn="just">
              <a:buFont typeface="Wingdings 3"/>
              <a:buChar char=""/>
              <a:defRPr/>
            </a:pPr>
            <a:r>
              <a:rPr lang="en-US" sz="2000" dirty="0"/>
              <a:t>Using the second rule, if years + 0.095 × credit score ≤ 74.66</a:t>
            </a:r>
            <a:r>
              <a:rPr lang="en-US" sz="2000" dirty="0" smtClean="0"/>
              <a:t>,</a:t>
            </a:r>
          </a:p>
          <a:p>
            <a:pPr marL="109728" indent="0" algn="just">
              <a:buNone/>
              <a:defRPr/>
            </a:pPr>
            <a:r>
              <a:rPr lang="en-US" sz="2000" dirty="0"/>
              <a:t> </a:t>
            </a:r>
            <a:r>
              <a:rPr lang="en-US" sz="2000" dirty="0" smtClean="0"/>
              <a:t>   </a:t>
            </a:r>
            <a:r>
              <a:rPr lang="en-US" sz="2000" dirty="0" smtClean="0"/>
              <a:t> </a:t>
            </a:r>
            <a:r>
              <a:rPr lang="en-US" sz="2000" dirty="0"/>
              <a:t>then only the last record would be approved for credit</a:t>
            </a:r>
          </a:p>
          <a:p>
            <a:pPr marL="365760" indent="-256032" algn="just">
              <a:buNone/>
              <a:defRPr/>
            </a:pPr>
            <a:endParaRPr lang="en-US" sz="2000" i="1" u="sng" dirty="0"/>
          </a:p>
          <a:p>
            <a:pPr marL="365760" indent="-256032" algn="just">
              <a:buFont typeface="Wingdings 3"/>
              <a:buChar char=""/>
              <a:defRPr/>
            </a:pPr>
            <a:endParaRPr lang="en-US" sz="2000" dirty="0"/>
          </a:p>
        </p:txBody>
      </p:sp>
      <p:sp>
        <p:nvSpPr>
          <p:cNvPr id="5" name="Title 4"/>
          <p:cNvSpPr>
            <a:spLocks noGrp="1"/>
          </p:cNvSpPr>
          <p:nvPr>
            <p:ph type="title"/>
          </p:nvPr>
        </p:nvSpPr>
        <p:spPr>
          <a:xfrm>
            <a:off x="1981200" y="274638"/>
            <a:ext cx="8229600" cy="1210146"/>
          </a:xfrm>
        </p:spPr>
        <p:txBody>
          <a:bodyPr>
            <a:normAutofit fontScale="90000"/>
          </a:bodyPr>
          <a:lstStyle/>
          <a:p>
            <a:pPr>
              <a:defRPr/>
            </a:pPr>
            <a:r>
              <a:rPr lang="en-US" sz="3200" dirty="0"/>
              <a:t>Example 10.9: Classifying New Data for Credit Decisions Using Credit Scores and Years of Credit History</a:t>
            </a:r>
          </a:p>
        </p:txBody>
      </p:sp>
      <p:pic>
        <p:nvPicPr>
          <p:cNvPr id="3" name="Picture 2"/>
          <p:cNvPicPr>
            <a:picLocks noChangeAspect="1"/>
          </p:cNvPicPr>
          <p:nvPr/>
        </p:nvPicPr>
        <p:blipFill>
          <a:blip r:embed="rId2"/>
          <a:stretch>
            <a:fillRect/>
          </a:stretch>
        </p:blipFill>
        <p:spPr>
          <a:xfrm>
            <a:off x="2783632" y="5195113"/>
            <a:ext cx="6264696" cy="1571788"/>
          </a:xfrm>
          <a:prstGeom prst="rect">
            <a:avLst/>
          </a:prstGeom>
        </p:spPr>
      </p:pic>
      <p:pic>
        <p:nvPicPr>
          <p:cNvPr id="7" name="Picture 6" descr="BA2-Figure-10.24-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2" y="2132857"/>
            <a:ext cx="6264696" cy="1635885"/>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38</a:t>
            </a:fld>
            <a:endParaRPr lang="en-US"/>
          </a:p>
        </p:txBody>
      </p:sp>
      <p:sp>
        <p:nvSpPr>
          <p:cNvPr id="6" name="Rectangle 5"/>
          <p:cNvSpPr/>
          <p:nvPr/>
        </p:nvSpPr>
        <p:spPr>
          <a:xfrm>
            <a:off x="8570422" y="5652654"/>
            <a:ext cx="307571" cy="1039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86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 calcmode="lin" valueType="num">
                                      <p:cBhvr additive="base">
                                        <p:cTn id="1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371600"/>
            <a:ext cx="8229600" cy="4648200"/>
          </a:xfrm>
        </p:spPr>
        <p:txBody>
          <a:bodyPr>
            <a:normAutofit/>
          </a:bodyPr>
          <a:lstStyle/>
          <a:p>
            <a:pPr marL="344488" indent="-234950" algn="just">
              <a:spcBef>
                <a:spcPts val="1200"/>
              </a:spcBef>
              <a:defRPr/>
            </a:pPr>
            <a:r>
              <a:rPr lang="en-US" i="1" dirty="0" smtClean="0">
                <a:ea typeface="+mn-ea"/>
                <a:cs typeface="+mn-cs"/>
              </a:rPr>
              <a:t>k-Nearest </a:t>
            </a:r>
            <a:r>
              <a:rPr lang="en-US" i="1" dirty="0">
                <a:ea typeface="+mn-ea"/>
                <a:cs typeface="+mn-cs"/>
              </a:rPr>
              <a:t>Neighbors</a:t>
            </a:r>
            <a:r>
              <a:rPr lang="en-US" i="1" dirty="0" smtClean="0">
                <a:ea typeface="+mn-ea"/>
                <a:cs typeface="+mn-cs"/>
              </a:rPr>
              <a:t> (k-NN) Algorithm</a:t>
            </a:r>
          </a:p>
          <a:p>
            <a:pPr marL="914400" indent="-457200" algn="just">
              <a:defRPr/>
            </a:pPr>
            <a:r>
              <a:rPr lang="en-US" sz="2400" dirty="0"/>
              <a:t>Finds records in a database that have similar numerical values of a set of predictor variables</a:t>
            </a:r>
          </a:p>
          <a:p>
            <a:pPr marL="344488" indent="-234950" algn="just">
              <a:defRPr/>
            </a:pPr>
            <a:r>
              <a:rPr lang="en-US" i="1" dirty="0" smtClean="0">
                <a:ea typeface="+mn-ea"/>
                <a:cs typeface="+mn-cs"/>
              </a:rPr>
              <a:t>Discriminant Analysis</a:t>
            </a:r>
          </a:p>
          <a:p>
            <a:pPr marL="914400" indent="-457200" algn="just">
              <a:defRPr/>
            </a:pPr>
            <a:r>
              <a:rPr lang="en-US" sz="2400" dirty="0"/>
              <a:t>Uses predefined classes based on a set of linear discriminant functions of the predictor variables</a:t>
            </a:r>
          </a:p>
          <a:p>
            <a:pPr marL="344488" indent="-234950" algn="just">
              <a:defRPr/>
            </a:pPr>
            <a:r>
              <a:rPr lang="en-US" i="1" dirty="0"/>
              <a:t>Logistic Regression</a:t>
            </a:r>
          </a:p>
          <a:p>
            <a:pPr marL="914400" indent="-457200" algn="just">
              <a:defRPr/>
            </a:pPr>
            <a:r>
              <a:rPr lang="en-US" sz="2400" dirty="0"/>
              <a:t>Estimates the probability of belonging to a category using a regression on the predictor variables </a:t>
            </a:r>
          </a:p>
        </p:txBody>
      </p:sp>
      <p:sp>
        <p:nvSpPr>
          <p:cNvPr id="5" name="Title 4"/>
          <p:cNvSpPr>
            <a:spLocks noGrp="1"/>
          </p:cNvSpPr>
          <p:nvPr>
            <p:ph type="title"/>
          </p:nvPr>
        </p:nvSpPr>
        <p:spPr>
          <a:xfrm>
            <a:off x="1981200" y="274638"/>
            <a:ext cx="8229600" cy="1020762"/>
          </a:xfrm>
        </p:spPr>
        <p:txBody>
          <a:bodyPr/>
          <a:lstStyle/>
          <a:p>
            <a:pPr>
              <a:defRPr/>
            </a:pPr>
            <a:r>
              <a:rPr lang="en-US" sz="3200" dirty="0"/>
              <a:t>Classification Techniques</a:t>
            </a:r>
          </a:p>
        </p:txBody>
      </p:sp>
      <p:sp>
        <p:nvSpPr>
          <p:cNvPr id="3" name="Slide Number Placeholder 2"/>
          <p:cNvSpPr>
            <a:spLocks noGrp="1"/>
          </p:cNvSpPr>
          <p:nvPr>
            <p:ph type="sldNum" sz="quarter" idx="12"/>
          </p:nvPr>
        </p:nvSpPr>
        <p:spPr/>
        <p:txBody>
          <a:bodyPr/>
          <a:lstStyle/>
          <a:p>
            <a:fld id="{3B60663A-D731-422C-B01D-A30E991BA9F9}" type="slidenum">
              <a:rPr lang="en-US" smtClean="0"/>
              <a:t>39</a:t>
            </a:fld>
            <a:endParaRPr lang="en-US"/>
          </a:p>
        </p:txBody>
      </p:sp>
    </p:spTree>
    <p:extLst>
      <p:ext uri="{BB962C8B-B14F-4D97-AF65-F5344CB8AC3E}">
        <p14:creationId xmlns:p14="http://schemas.microsoft.com/office/powerpoint/2010/main" val="3934488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i="1" dirty="0" err="1" smtClean="0"/>
              <a:t>XLMiner</a:t>
            </a:r>
            <a:r>
              <a:rPr lang="en-US" dirty="0" smtClean="0"/>
              <a:t> ribbon</a:t>
            </a:r>
          </a:p>
          <a:p>
            <a:endParaRPr lang="en-US" dirty="0"/>
          </a:p>
          <a:p>
            <a:endParaRPr lang="en-US" dirty="0" smtClean="0"/>
          </a:p>
          <a:p>
            <a:endParaRPr lang="en-US" dirty="0"/>
          </a:p>
          <a:p>
            <a:pPr lvl="1"/>
            <a:r>
              <a:rPr lang="en-US" i="1" dirty="0" err="1" smtClean="0"/>
              <a:t>XLMiner</a:t>
            </a:r>
            <a:r>
              <a:rPr lang="en-US" dirty="0" smtClean="0"/>
              <a:t> can sample from an Excel worksheet</a:t>
            </a:r>
            <a:endParaRPr lang="en-US" dirty="0"/>
          </a:p>
        </p:txBody>
      </p:sp>
      <p:sp>
        <p:nvSpPr>
          <p:cNvPr id="3" name="Title 2"/>
          <p:cNvSpPr>
            <a:spLocks noGrp="1"/>
          </p:cNvSpPr>
          <p:nvPr>
            <p:ph type="title"/>
          </p:nvPr>
        </p:nvSpPr>
        <p:spPr/>
        <p:txBody>
          <a:bodyPr/>
          <a:lstStyle/>
          <a:p>
            <a:r>
              <a:rPr lang="en-US" dirty="0" smtClean="0"/>
              <a:t>Data Exploration in </a:t>
            </a:r>
            <a:r>
              <a:rPr lang="en-US" i="1" dirty="0" err="1" smtClean="0"/>
              <a:t>XLMiner</a:t>
            </a:r>
            <a:endParaRPr lang="en-US" i="1" dirty="0"/>
          </a:p>
        </p:txBody>
      </p:sp>
      <p:pic>
        <p:nvPicPr>
          <p:cNvPr id="8" name="Picture 7" descr="BA2-Figure-10.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655" y="2631215"/>
            <a:ext cx="6402040" cy="1014733"/>
          </a:xfrm>
          <a:prstGeom prst="rect">
            <a:avLst/>
          </a:prstGeom>
        </p:spPr>
      </p:pic>
      <p:pic>
        <p:nvPicPr>
          <p:cNvPr id="9" name="Picture 8" descr="BA2-Figure-10.2-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256" y="4267614"/>
            <a:ext cx="8626839" cy="1872208"/>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a:t>
            </a:fld>
            <a:endParaRPr lang="en-US"/>
          </a:p>
        </p:txBody>
      </p:sp>
    </p:spTree>
    <p:extLst>
      <p:ext uri="{BB962C8B-B14F-4D97-AF65-F5344CB8AC3E}">
        <p14:creationId xmlns:p14="http://schemas.microsoft.com/office/powerpoint/2010/main" val="4168654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Content Placeholder 1"/>
          <p:cNvSpPr>
            <a:spLocks noGrp="1"/>
          </p:cNvSpPr>
          <p:nvPr>
            <p:ph idx="1"/>
          </p:nvPr>
        </p:nvSpPr>
        <p:spPr>
          <a:xfrm>
            <a:off x="1981200" y="1371601"/>
            <a:ext cx="8229600" cy="4525963"/>
          </a:xfrm>
        </p:spPr>
        <p:txBody>
          <a:bodyPr>
            <a:normAutofit fontScale="92500"/>
          </a:bodyPr>
          <a:lstStyle/>
          <a:p>
            <a:pPr algn="just">
              <a:spcBef>
                <a:spcPts val="1200"/>
              </a:spcBef>
            </a:pPr>
            <a:r>
              <a:rPr lang="en-US" sz="2400" dirty="0"/>
              <a:t>Measure the Euclidean distance between records in the training data set.</a:t>
            </a:r>
          </a:p>
          <a:p>
            <a:pPr algn="just"/>
            <a:r>
              <a:rPr lang="en-US" sz="2400" dirty="0"/>
              <a:t>The nearest neighbor to a record in the training data set is the one that that has the smallest distance from it.</a:t>
            </a:r>
          </a:p>
          <a:p>
            <a:pPr lvl="1" algn="just" eaLnBrk="1" hangingPunct="1"/>
            <a:r>
              <a:rPr lang="en-US" sz="2000" dirty="0"/>
              <a:t>If </a:t>
            </a:r>
            <a:r>
              <a:rPr lang="en-US" sz="2000" i="1" dirty="0"/>
              <a:t>k </a:t>
            </a:r>
            <a:r>
              <a:rPr lang="en-US" sz="2000" dirty="0"/>
              <a:t>= 1, then the 1-NN rule classifies a record in the same category as its nearest neighbor.</a:t>
            </a:r>
          </a:p>
          <a:p>
            <a:pPr lvl="1" algn="just"/>
            <a:r>
              <a:rPr lang="en-US" sz="2000" i="1" dirty="0"/>
              <a:t>k</a:t>
            </a:r>
            <a:r>
              <a:rPr lang="en-US" sz="2000" dirty="0"/>
              <a:t>-NN rule finds the </a:t>
            </a:r>
            <a:r>
              <a:rPr lang="en-US" sz="2000" i="1" dirty="0"/>
              <a:t>k</a:t>
            </a:r>
            <a:r>
              <a:rPr lang="en-US" sz="2000" dirty="0"/>
              <a:t>-Nearest Neighbors in the training data set to each record we want to classify and then assigns the classification as the classification of majority of the </a:t>
            </a:r>
            <a:r>
              <a:rPr lang="en-US" sz="2000" i="1" dirty="0"/>
              <a:t>k</a:t>
            </a:r>
            <a:r>
              <a:rPr lang="en-US" sz="2000" dirty="0"/>
              <a:t> nearest neighbors</a:t>
            </a:r>
          </a:p>
          <a:p>
            <a:pPr algn="just">
              <a:spcBef>
                <a:spcPts val="1200"/>
              </a:spcBef>
            </a:pPr>
            <a:r>
              <a:rPr lang="en-US" sz="2400" dirty="0"/>
              <a:t>Typically, various values of </a:t>
            </a:r>
            <a:r>
              <a:rPr lang="en-US" sz="2400" i="1" dirty="0"/>
              <a:t>k </a:t>
            </a:r>
            <a:r>
              <a:rPr lang="en-US" sz="2400" dirty="0"/>
              <a:t>are used and then results inspected to determine which is best.</a:t>
            </a:r>
          </a:p>
        </p:txBody>
      </p:sp>
      <p:sp>
        <p:nvSpPr>
          <p:cNvPr id="5" name="Title 4"/>
          <p:cNvSpPr>
            <a:spLocks noGrp="1"/>
          </p:cNvSpPr>
          <p:nvPr>
            <p:ph type="title"/>
          </p:nvPr>
        </p:nvSpPr>
        <p:spPr>
          <a:xfrm>
            <a:off x="1981200" y="274638"/>
            <a:ext cx="8229600" cy="1020762"/>
          </a:xfrm>
        </p:spPr>
        <p:txBody>
          <a:bodyPr/>
          <a:lstStyle/>
          <a:p>
            <a:pPr>
              <a:defRPr/>
            </a:pPr>
            <a:r>
              <a:rPr lang="en-US" sz="3200" i="1" dirty="0"/>
              <a:t>k</a:t>
            </a:r>
            <a:r>
              <a:rPr lang="en-US" sz="3200" dirty="0"/>
              <a:t>-Nearest Neighbors (</a:t>
            </a:r>
            <a:r>
              <a:rPr lang="en-US" sz="3200" i="1" dirty="0"/>
              <a:t>k</a:t>
            </a:r>
            <a:r>
              <a:rPr lang="en-US" sz="3200" dirty="0"/>
              <a:t>-NN)</a:t>
            </a:r>
          </a:p>
        </p:txBody>
      </p:sp>
      <p:sp>
        <p:nvSpPr>
          <p:cNvPr id="2" name="Slide Number Placeholder 1"/>
          <p:cNvSpPr>
            <a:spLocks noGrp="1"/>
          </p:cNvSpPr>
          <p:nvPr>
            <p:ph type="sldNum" sz="quarter" idx="12"/>
          </p:nvPr>
        </p:nvSpPr>
        <p:spPr/>
        <p:txBody>
          <a:bodyPr/>
          <a:lstStyle/>
          <a:p>
            <a:fld id="{3B60663A-D731-422C-B01D-A30E991BA9F9}" type="slidenum">
              <a:rPr lang="en-US" smtClean="0"/>
              <a:t>40</a:t>
            </a:fld>
            <a:endParaRPr lang="en-US"/>
          </a:p>
        </p:txBody>
      </p:sp>
    </p:spTree>
    <p:extLst>
      <p:ext uri="{BB962C8B-B14F-4D97-AF65-F5344CB8AC3E}">
        <p14:creationId xmlns:p14="http://schemas.microsoft.com/office/powerpoint/2010/main" val="20713441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Example</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41</a:t>
            </a:fld>
            <a:endParaRPr lang="en-US"/>
          </a:p>
        </p:txBody>
      </p:sp>
      <p:cxnSp>
        <p:nvCxnSpPr>
          <p:cNvPr id="9" name="Straight Arrow Connector 8"/>
          <p:cNvCxnSpPr/>
          <p:nvPr/>
        </p:nvCxnSpPr>
        <p:spPr>
          <a:xfrm>
            <a:off x="3591098" y="5531306"/>
            <a:ext cx="5943600"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1445168" y="3380737"/>
            <a:ext cx="4297680"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66268" y="2667786"/>
            <a:ext cx="401072" cy="369332"/>
          </a:xfrm>
          <a:prstGeom prst="rect">
            <a:avLst/>
          </a:prstGeom>
          <a:noFill/>
        </p:spPr>
        <p:txBody>
          <a:bodyPr wrap="none" rtlCol="0">
            <a:spAutoFit/>
          </a:bodyPr>
          <a:lstStyle/>
          <a:p>
            <a:r>
              <a:rPr lang="en-US" dirty="0" smtClean="0"/>
              <a:t>m</a:t>
            </a:r>
            <a:endParaRPr lang="en-US" dirty="0"/>
          </a:p>
        </p:txBody>
      </p:sp>
      <p:sp>
        <p:nvSpPr>
          <p:cNvPr id="12" name="TextBox 11"/>
          <p:cNvSpPr txBox="1"/>
          <p:nvPr/>
        </p:nvSpPr>
        <p:spPr>
          <a:xfrm>
            <a:off x="4893968" y="2804053"/>
            <a:ext cx="401072" cy="369332"/>
          </a:xfrm>
          <a:prstGeom prst="rect">
            <a:avLst/>
          </a:prstGeom>
          <a:noFill/>
        </p:spPr>
        <p:txBody>
          <a:bodyPr wrap="none" rtlCol="0">
            <a:spAutoFit/>
          </a:bodyPr>
          <a:lstStyle/>
          <a:p>
            <a:r>
              <a:rPr lang="en-US" dirty="0" smtClean="0"/>
              <a:t>m</a:t>
            </a:r>
            <a:endParaRPr lang="en-US" dirty="0"/>
          </a:p>
        </p:txBody>
      </p:sp>
      <p:sp>
        <p:nvSpPr>
          <p:cNvPr id="13" name="TextBox 12"/>
          <p:cNvSpPr txBox="1"/>
          <p:nvPr/>
        </p:nvSpPr>
        <p:spPr>
          <a:xfrm>
            <a:off x="4369460" y="2940320"/>
            <a:ext cx="401072" cy="369332"/>
          </a:xfrm>
          <a:prstGeom prst="rect">
            <a:avLst/>
          </a:prstGeom>
          <a:noFill/>
        </p:spPr>
        <p:txBody>
          <a:bodyPr wrap="none" rtlCol="0">
            <a:spAutoFit/>
          </a:bodyPr>
          <a:lstStyle/>
          <a:p>
            <a:r>
              <a:rPr lang="en-US" dirty="0" smtClean="0"/>
              <a:t>m</a:t>
            </a:r>
            <a:endParaRPr lang="en-US" dirty="0"/>
          </a:p>
        </p:txBody>
      </p:sp>
      <p:sp>
        <p:nvSpPr>
          <p:cNvPr id="14" name="TextBox 13"/>
          <p:cNvSpPr txBox="1"/>
          <p:nvPr/>
        </p:nvSpPr>
        <p:spPr>
          <a:xfrm>
            <a:off x="5171604" y="3106091"/>
            <a:ext cx="401072" cy="369332"/>
          </a:xfrm>
          <a:prstGeom prst="rect">
            <a:avLst/>
          </a:prstGeom>
          <a:noFill/>
        </p:spPr>
        <p:txBody>
          <a:bodyPr wrap="none" rtlCol="0">
            <a:spAutoFit/>
          </a:bodyPr>
          <a:lstStyle/>
          <a:p>
            <a:r>
              <a:rPr lang="en-US" dirty="0" smtClean="0"/>
              <a:t>m</a:t>
            </a:r>
            <a:endParaRPr lang="en-US" dirty="0"/>
          </a:p>
        </p:txBody>
      </p:sp>
      <p:sp>
        <p:nvSpPr>
          <p:cNvPr id="15" name="TextBox 14"/>
          <p:cNvSpPr txBox="1"/>
          <p:nvPr/>
        </p:nvSpPr>
        <p:spPr>
          <a:xfrm>
            <a:off x="4740112" y="3148054"/>
            <a:ext cx="401072" cy="369332"/>
          </a:xfrm>
          <a:prstGeom prst="rect">
            <a:avLst/>
          </a:prstGeom>
          <a:noFill/>
        </p:spPr>
        <p:txBody>
          <a:bodyPr wrap="none" rtlCol="0">
            <a:spAutoFit/>
          </a:bodyPr>
          <a:lstStyle/>
          <a:p>
            <a:r>
              <a:rPr lang="en-US" dirty="0" smtClean="0"/>
              <a:t>m</a:t>
            </a:r>
            <a:endParaRPr lang="en-US" dirty="0"/>
          </a:p>
        </p:txBody>
      </p:sp>
      <p:sp>
        <p:nvSpPr>
          <p:cNvPr id="16" name="TextBox 15"/>
          <p:cNvSpPr txBox="1"/>
          <p:nvPr/>
        </p:nvSpPr>
        <p:spPr>
          <a:xfrm>
            <a:off x="4465732" y="3797464"/>
            <a:ext cx="401072" cy="369332"/>
          </a:xfrm>
          <a:prstGeom prst="rect">
            <a:avLst/>
          </a:prstGeom>
          <a:noFill/>
        </p:spPr>
        <p:txBody>
          <a:bodyPr wrap="none" rtlCol="0">
            <a:spAutoFit/>
          </a:bodyPr>
          <a:lstStyle/>
          <a:p>
            <a:r>
              <a:rPr lang="en-US" dirty="0" smtClean="0"/>
              <a:t>m</a:t>
            </a:r>
            <a:endParaRPr lang="en-US" dirty="0"/>
          </a:p>
        </p:txBody>
      </p:sp>
      <p:sp>
        <p:nvSpPr>
          <p:cNvPr id="17" name="TextBox 16"/>
          <p:cNvSpPr txBox="1"/>
          <p:nvPr/>
        </p:nvSpPr>
        <p:spPr>
          <a:xfrm>
            <a:off x="4813818" y="3475922"/>
            <a:ext cx="401072" cy="369332"/>
          </a:xfrm>
          <a:prstGeom prst="rect">
            <a:avLst/>
          </a:prstGeom>
          <a:noFill/>
        </p:spPr>
        <p:txBody>
          <a:bodyPr wrap="none" rtlCol="0">
            <a:spAutoFit/>
          </a:bodyPr>
          <a:lstStyle/>
          <a:p>
            <a:r>
              <a:rPr lang="en-US" dirty="0" smtClean="0"/>
              <a:t>m</a:t>
            </a:r>
            <a:endParaRPr lang="en-US" dirty="0"/>
          </a:p>
        </p:txBody>
      </p:sp>
      <p:sp>
        <p:nvSpPr>
          <p:cNvPr id="18" name="TextBox 17"/>
          <p:cNvSpPr txBox="1"/>
          <p:nvPr/>
        </p:nvSpPr>
        <p:spPr>
          <a:xfrm>
            <a:off x="4356755" y="3341575"/>
            <a:ext cx="401072" cy="369332"/>
          </a:xfrm>
          <a:prstGeom prst="rect">
            <a:avLst/>
          </a:prstGeom>
          <a:noFill/>
        </p:spPr>
        <p:txBody>
          <a:bodyPr wrap="none" rtlCol="0">
            <a:spAutoFit/>
          </a:bodyPr>
          <a:lstStyle/>
          <a:p>
            <a:r>
              <a:rPr lang="en-US" dirty="0" smtClean="0"/>
              <a:t>m</a:t>
            </a:r>
            <a:endParaRPr lang="en-US" dirty="0"/>
          </a:p>
        </p:txBody>
      </p:sp>
      <p:sp>
        <p:nvSpPr>
          <p:cNvPr id="19" name="TextBox 18"/>
          <p:cNvSpPr txBox="1"/>
          <p:nvPr/>
        </p:nvSpPr>
        <p:spPr>
          <a:xfrm>
            <a:off x="6478338" y="2921425"/>
            <a:ext cx="256802" cy="369332"/>
          </a:xfrm>
          <a:prstGeom prst="rect">
            <a:avLst/>
          </a:prstGeom>
          <a:noFill/>
        </p:spPr>
        <p:txBody>
          <a:bodyPr wrap="none" rtlCol="0">
            <a:spAutoFit/>
          </a:bodyPr>
          <a:lstStyle/>
          <a:p>
            <a:r>
              <a:rPr lang="en-US" dirty="0" smtClean="0"/>
              <a:t>f</a:t>
            </a:r>
            <a:endParaRPr lang="en-US" dirty="0"/>
          </a:p>
        </p:txBody>
      </p:sp>
      <p:sp>
        <p:nvSpPr>
          <p:cNvPr id="20" name="TextBox 19"/>
          <p:cNvSpPr txBox="1"/>
          <p:nvPr/>
        </p:nvSpPr>
        <p:spPr>
          <a:xfrm>
            <a:off x="7279504" y="3106590"/>
            <a:ext cx="256802" cy="369332"/>
          </a:xfrm>
          <a:prstGeom prst="rect">
            <a:avLst/>
          </a:prstGeom>
          <a:noFill/>
        </p:spPr>
        <p:txBody>
          <a:bodyPr wrap="none" rtlCol="0">
            <a:spAutoFit/>
          </a:bodyPr>
          <a:lstStyle/>
          <a:p>
            <a:r>
              <a:rPr lang="en-US" dirty="0" smtClean="0"/>
              <a:t>f</a:t>
            </a:r>
            <a:endParaRPr lang="en-US" dirty="0"/>
          </a:p>
        </p:txBody>
      </p:sp>
      <p:sp>
        <p:nvSpPr>
          <p:cNvPr id="21" name="TextBox 20"/>
          <p:cNvSpPr txBox="1"/>
          <p:nvPr/>
        </p:nvSpPr>
        <p:spPr>
          <a:xfrm>
            <a:off x="7051270" y="2695194"/>
            <a:ext cx="256802" cy="369332"/>
          </a:xfrm>
          <a:prstGeom prst="rect">
            <a:avLst/>
          </a:prstGeom>
          <a:noFill/>
        </p:spPr>
        <p:txBody>
          <a:bodyPr wrap="none" rtlCol="0">
            <a:spAutoFit/>
          </a:bodyPr>
          <a:lstStyle/>
          <a:p>
            <a:r>
              <a:rPr lang="en-US" dirty="0" smtClean="0"/>
              <a:t>f</a:t>
            </a:r>
            <a:endParaRPr lang="en-US" dirty="0"/>
          </a:p>
        </p:txBody>
      </p:sp>
      <p:sp>
        <p:nvSpPr>
          <p:cNvPr id="22" name="TextBox 21"/>
          <p:cNvSpPr txBox="1"/>
          <p:nvPr/>
        </p:nvSpPr>
        <p:spPr>
          <a:xfrm>
            <a:off x="6963491" y="3397520"/>
            <a:ext cx="256802" cy="369332"/>
          </a:xfrm>
          <a:prstGeom prst="rect">
            <a:avLst/>
          </a:prstGeom>
          <a:noFill/>
        </p:spPr>
        <p:txBody>
          <a:bodyPr wrap="none" rtlCol="0">
            <a:spAutoFit/>
          </a:bodyPr>
          <a:lstStyle/>
          <a:p>
            <a:r>
              <a:rPr lang="en-US" dirty="0" smtClean="0"/>
              <a:t>f</a:t>
            </a:r>
            <a:endParaRPr lang="en-US" dirty="0"/>
          </a:p>
        </p:txBody>
      </p:sp>
      <p:sp>
        <p:nvSpPr>
          <p:cNvPr id="23" name="TextBox 22"/>
          <p:cNvSpPr txBox="1"/>
          <p:nvPr/>
        </p:nvSpPr>
        <p:spPr>
          <a:xfrm>
            <a:off x="6899290" y="3735956"/>
            <a:ext cx="256802" cy="369332"/>
          </a:xfrm>
          <a:prstGeom prst="rect">
            <a:avLst/>
          </a:prstGeom>
          <a:noFill/>
        </p:spPr>
        <p:txBody>
          <a:bodyPr wrap="none" rtlCol="0">
            <a:spAutoFit/>
          </a:bodyPr>
          <a:lstStyle/>
          <a:p>
            <a:r>
              <a:rPr lang="en-US" dirty="0" smtClean="0"/>
              <a:t>f</a:t>
            </a:r>
            <a:endParaRPr lang="en-US" dirty="0"/>
          </a:p>
        </p:txBody>
      </p:sp>
      <p:sp>
        <p:nvSpPr>
          <p:cNvPr id="24" name="TextBox 23"/>
          <p:cNvSpPr txBox="1"/>
          <p:nvPr/>
        </p:nvSpPr>
        <p:spPr>
          <a:xfrm>
            <a:off x="6844313" y="3037118"/>
            <a:ext cx="256802" cy="369332"/>
          </a:xfrm>
          <a:prstGeom prst="rect">
            <a:avLst/>
          </a:prstGeom>
          <a:noFill/>
        </p:spPr>
        <p:txBody>
          <a:bodyPr wrap="none" rtlCol="0">
            <a:spAutoFit/>
          </a:bodyPr>
          <a:lstStyle/>
          <a:p>
            <a:r>
              <a:rPr lang="en-US" dirty="0" smtClean="0"/>
              <a:t>f</a:t>
            </a:r>
            <a:endParaRPr lang="en-US" dirty="0"/>
          </a:p>
        </p:txBody>
      </p:sp>
      <p:sp>
        <p:nvSpPr>
          <p:cNvPr id="25" name="TextBox 24"/>
          <p:cNvSpPr txBox="1"/>
          <p:nvPr/>
        </p:nvSpPr>
        <p:spPr>
          <a:xfrm>
            <a:off x="7536306" y="3552360"/>
            <a:ext cx="256802" cy="369332"/>
          </a:xfrm>
          <a:prstGeom prst="rect">
            <a:avLst/>
          </a:prstGeom>
          <a:noFill/>
        </p:spPr>
        <p:txBody>
          <a:bodyPr wrap="none" rtlCol="0">
            <a:spAutoFit/>
          </a:bodyPr>
          <a:lstStyle/>
          <a:p>
            <a:r>
              <a:rPr lang="en-US" dirty="0" smtClean="0"/>
              <a:t>f</a:t>
            </a:r>
            <a:endParaRPr lang="en-US" dirty="0"/>
          </a:p>
        </p:txBody>
      </p:sp>
      <p:sp>
        <p:nvSpPr>
          <p:cNvPr id="26" name="TextBox 25"/>
          <p:cNvSpPr txBox="1"/>
          <p:nvPr/>
        </p:nvSpPr>
        <p:spPr>
          <a:xfrm>
            <a:off x="6426481" y="3585174"/>
            <a:ext cx="256802" cy="369332"/>
          </a:xfrm>
          <a:prstGeom prst="rect">
            <a:avLst/>
          </a:prstGeom>
          <a:noFill/>
        </p:spPr>
        <p:txBody>
          <a:bodyPr wrap="none" rtlCol="0">
            <a:spAutoFit/>
          </a:bodyPr>
          <a:lstStyle/>
          <a:p>
            <a:r>
              <a:rPr lang="en-US" dirty="0" smtClean="0"/>
              <a:t>f</a:t>
            </a:r>
            <a:endParaRPr lang="en-US" dirty="0"/>
          </a:p>
        </p:txBody>
      </p:sp>
      <p:sp>
        <p:nvSpPr>
          <p:cNvPr id="27" name="TextBox 26"/>
          <p:cNvSpPr txBox="1"/>
          <p:nvPr/>
        </p:nvSpPr>
        <p:spPr>
          <a:xfrm flipH="1">
            <a:off x="5837885" y="3096665"/>
            <a:ext cx="354410" cy="369332"/>
          </a:xfrm>
          <a:prstGeom prst="rect">
            <a:avLst/>
          </a:prstGeom>
          <a:noFill/>
        </p:spPr>
        <p:txBody>
          <a:bodyPr wrap="square" rtlCol="0">
            <a:spAutoFit/>
          </a:bodyPr>
          <a:lstStyle/>
          <a:p>
            <a:r>
              <a:rPr lang="en-US" dirty="0" smtClean="0">
                <a:solidFill>
                  <a:srgbClr val="FF0000"/>
                </a:solidFill>
              </a:rPr>
              <a:t>u</a:t>
            </a:r>
            <a:endParaRPr lang="en-US" dirty="0">
              <a:solidFill>
                <a:srgbClr val="FF0000"/>
              </a:solidFill>
            </a:endParaRPr>
          </a:p>
        </p:txBody>
      </p:sp>
      <p:sp>
        <p:nvSpPr>
          <p:cNvPr id="28" name="Oval 27"/>
          <p:cNvSpPr/>
          <p:nvPr/>
        </p:nvSpPr>
        <p:spPr>
          <a:xfrm>
            <a:off x="5262663" y="2623654"/>
            <a:ext cx="1454530" cy="14545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0952" y="1797022"/>
            <a:ext cx="3466728" cy="4525962"/>
          </a:xfrm>
        </p:spPr>
        <p:txBody>
          <a:bodyPr/>
          <a:lstStyle/>
          <a:p>
            <a:r>
              <a:rPr lang="en-US" sz="2400" dirty="0"/>
              <a:t>Partition the data into training and validation sets. </a:t>
            </a:r>
          </a:p>
          <a:p>
            <a:r>
              <a:rPr lang="en-US" sz="2400" i="1" dirty="0" err="1"/>
              <a:t>XLMiner</a:t>
            </a:r>
            <a:r>
              <a:rPr lang="en-US" sz="2400" dirty="0"/>
              <a:t> &gt; </a:t>
            </a:r>
            <a:r>
              <a:rPr lang="en-US" sz="2400" i="1" dirty="0"/>
              <a:t>Classify</a:t>
            </a:r>
            <a:r>
              <a:rPr lang="en-US" sz="2400" dirty="0"/>
              <a:t> &lt; </a:t>
            </a:r>
            <a:r>
              <a:rPr lang="en-US" sz="2400" i="1" dirty="0"/>
              <a:t>k-Nearest Neighbors</a:t>
            </a:r>
          </a:p>
        </p:txBody>
      </p:sp>
      <p:sp>
        <p:nvSpPr>
          <p:cNvPr id="3" name="Title 2"/>
          <p:cNvSpPr>
            <a:spLocks noGrp="1"/>
          </p:cNvSpPr>
          <p:nvPr>
            <p:ph type="title"/>
          </p:nvPr>
        </p:nvSpPr>
        <p:spPr/>
        <p:txBody>
          <a:bodyPr>
            <a:noAutofit/>
          </a:bodyPr>
          <a:lstStyle/>
          <a:p>
            <a:r>
              <a:rPr lang="en-US" sz="3200" dirty="0"/>
              <a:t>Example 10.10: Classifying Credit Decisions Using the </a:t>
            </a:r>
            <a:r>
              <a:rPr lang="en-US" sz="3200" i="1" dirty="0"/>
              <a:t>k</a:t>
            </a:r>
            <a:r>
              <a:rPr lang="en-US" sz="3200" dirty="0"/>
              <a:t>-NN Algorithm</a:t>
            </a:r>
          </a:p>
        </p:txBody>
      </p:sp>
      <p:pic>
        <p:nvPicPr>
          <p:cNvPr id="7" name="Picture 6" descr="BA2-Figure-10.2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472" y="1905000"/>
            <a:ext cx="3960440" cy="4702395"/>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42</a:t>
            </a:fld>
            <a:endParaRPr lang="en-US"/>
          </a:p>
        </p:txBody>
      </p:sp>
    </p:spTree>
    <p:extLst>
      <p:ext uri="{BB962C8B-B14F-4D97-AF65-F5344CB8AC3E}">
        <p14:creationId xmlns:p14="http://schemas.microsoft.com/office/powerpoint/2010/main" val="33603577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3970784" cy="4525962"/>
          </a:xfrm>
        </p:spPr>
        <p:txBody>
          <a:bodyPr/>
          <a:lstStyle/>
          <a:p>
            <a:r>
              <a:rPr lang="en-US" sz="2400" dirty="0"/>
              <a:t>Step 2</a:t>
            </a:r>
          </a:p>
          <a:p>
            <a:r>
              <a:rPr lang="en-US" sz="2400" dirty="0"/>
              <a:t>Check the box </a:t>
            </a:r>
            <a:r>
              <a:rPr lang="en-US" sz="2400" i="1" dirty="0"/>
              <a:t>Normalize input data</a:t>
            </a:r>
          </a:p>
          <a:p>
            <a:r>
              <a:rPr lang="en-US" sz="2400" dirty="0"/>
              <a:t>Enter the value for </a:t>
            </a:r>
            <a:r>
              <a:rPr lang="en-US" sz="2400" i="1" dirty="0"/>
              <a:t>k</a:t>
            </a:r>
          </a:p>
          <a:p>
            <a:r>
              <a:rPr lang="en-US" sz="2400" dirty="0"/>
              <a:t>Choose scoring option</a:t>
            </a:r>
          </a:p>
        </p:txBody>
      </p:sp>
      <p:sp>
        <p:nvSpPr>
          <p:cNvPr id="3" name="Title 2"/>
          <p:cNvSpPr>
            <a:spLocks noGrp="1"/>
          </p:cNvSpPr>
          <p:nvPr>
            <p:ph type="title"/>
          </p:nvPr>
        </p:nvSpPr>
        <p:spPr/>
        <p:txBody>
          <a:bodyPr/>
          <a:lstStyle/>
          <a:p>
            <a:r>
              <a:rPr lang="en-US" dirty="0" smtClean="0"/>
              <a:t>Example 10.10 Continued </a:t>
            </a:r>
            <a:endParaRPr lang="en-US" dirty="0"/>
          </a:p>
        </p:txBody>
      </p:sp>
      <p:pic>
        <p:nvPicPr>
          <p:cNvPr id="7" name="Picture 6" descr="BA2-Figure-10.26-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1340768"/>
            <a:ext cx="3530600" cy="464820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43</a:t>
            </a:fld>
            <a:endParaRPr lang="en-US"/>
          </a:p>
        </p:txBody>
      </p:sp>
    </p:spTree>
    <p:extLst>
      <p:ext uri="{BB962C8B-B14F-4D97-AF65-F5344CB8AC3E}">
        <p14:creationId xmlns:p14="http://schemas.microsoft.com/office/powerpoint/2010/main" val="3211042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a:xfrm>
            <a:off x="1981200" y="274638"/>
            <a:ext cx="8229600" cy="778098"/>
          </a:xfrm>
        </p:spPr>
        <p:txBody>
          <a:bodyPr/>
          <a:lstStyle/>
          <a:p>
            <a:r>
              <a:rPr lang="en-US" dirty="0" smtClean="0"/>
              <a:t>Example 10.10 Continued </a:t>
            </a:r>
            <a:endParaRPr lang="en-US" dirty="0"/>
          </a:p>
        </p:txBody>
      </p:sp>
      <p:pic>
        <p:nvPicPr>
          <p:cNvPr id="7" name="Picture 6" descr="BA2-Figure-10.2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1114138"/>
            <a:ext cx="4824536" cy="5179831"/>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44</a:t>
            </a:fld>
            <a:endParaRPr lang="en-US"/>
          </a:p>
        </p:txBody>
      </p:sp>
    </p:spTree>
    <p:extLst>
      <p:ext uri="{BB962C8B-B14F-4D97-AF65-F5344CB8AC3E}">
        <p14:creationId xmlns:p14="http://schemas.microsoft.com/office/powerpoint/2010/main" val="6192620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1"/>
          <p:cNvSpPr>
            <a:spLocks noGrp="1"/>
          </p:cNvSpPr>
          <p:nvPr>
            <p:ph idx="1"/>
          </p:nvPr>
        </p:nvSpPr>
        <p:spPr>
          <a:xfrm>
            <a:off x="1981200" y="1484785"/>
            <a:ext cx="2962672" cy="4184179"/>
          </a:xfrm>
        </p:spPr>
        <p:txBody>
          <a:bodyPr>
            <a:normAutofit fontScale="92500" lnSpcReduction="10000"/>
          </a:bodyPr>
          <a:lstStyle/>
          <a:p>
            <a:pPr eaLnBrk="1" hangingPunct="1"/>
            <a:r>
              <a:rPr lang="en-US" sz="2000" dirty="0"/>
              <a:t>Partition the data</a:t>
            </a:r>
          </a:p>
          <a:p>
            <a:pPr eaLnBrk="1" hangingPunct="1"/>
            <a:r>
              <a:rPr lang="en-US" sz="2000" dirty="0"/>
              <a:t>In Step 2 of k-NN, normalize the input data and set the number of nearest neighbors (</a:t>
            </a:r>
            <a:r>
              <a:rPr lang="en-US" sz="2000" i="1" dirty="0"/>
              <a:t>k</a:t>
            </a:r>
            <a:r>
              <a:rPr lang="en-US" sz="2000" dirty="0"/>
              <a:t>) to 2, the best value. </a:t>
            </a:r>
          </a:p>
          <a:p>
            <a:r>
              <a:rPr lang="en-US" sz="2000" dirty="0"/>
              <a:t>Click on </a:t>
            </a:r>
            <a:r>
              <a:rPr lang="en-US" sz="2000" i="1" dirty="0"/>
              <a:t>In worksheet </a:t>
            </a:r>
            <a:r>
              <a:rPr lang="en-US" sz="2000" dirty="0"/>
              <a:t>in the </a:t>
            </a:r>
            <a:r>
              <a:rPr lang="en-US" sz="2000" i="1" dirty="0"/>
              <a:t>Score new data pane</a:t>
            </a:r>
            <a:r>
              <a:rPr lang="en-US" sz="2000" dirty="0"/>
              <a:t> of the dialog to open the </a:t>
            </a:r>
            <a:r>
              <a:rPr lang="en-US" sz="2000" i="1" dirty="0"/>
              <a:t>Match variables in the new range </a:t>
            </a:r>
            <a:r>
              <a:rPr lang="en-US" sz="2000" dirty="0"/>
              <a:t>dialog</a:t>
            </a:r>
          </a:p>
        </p:txBody>
      </p:sp>
      <p:sp>
        <p:nvSpPr>
          <p:cNvPr id="5" name="Title 4"/>
          <p:cNvSpPr>
            <a:spLocks noGrp="1"/>
          </p:cNvSpPr>
          <p:nvPr>
            <p:ph type="title"/>
          </p:nvPr>
        </p:nvSpPr>
        <p:spPr>
          <a:xfrm>
            <a:off x="1981200" y="274638"/>
            <a:ext cx="8229600" cy="868362"/>
          </a:xfrm>
        </p:spPr>
        <p:txBody>
          <a:bodyPr>
            <a:normAutofit fontScale="90000"/>
          </a:bodyPr>
          <a:lstStyle/>
          <a:p>
            <a:pPr>
              <a:defRPr/>
            </a:pPr>
            <a:r>
              <a:rPr lang="en-US" sz="3200" dirty="0"/>
              <a:t>Example 10.11 Classifying New Data using </a:t>
            </a:r>
            <a:r>
              <a:rPr lang="en-US" sz="3200" i="1" dirty="0"/>
              <a:t>k</a:t>
            </a:r>
            <a:r>
              <a:rPr lang="en-US" sz="3200" dirty="0"/>
              <a:t>-NN</a:t>
            </a:r>
          </a:p>
        </p:txBody>
      </p:sp>
      <p:pic>
        <p:nvPicPr>
          <p:cNvPr id="3" name="Picture 2" descr="BA2-Figure-10.28-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1124744"/>
            <a:ext cx="4680520" cy="5025025"/>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45</a:t>
            </a:fld>
            <a:endParaRPr lang="en-US"/>
          </a:p>
        </p:txBody>
      </p:sp>
    </p:spTree>
    <p:extLst>
      <p:ext uri="{BB962C8B-B14F-4D97-AF65-F5344CB8AC3E}">
        <p14:creationId xmlns:p14="http://schemas.microsoft.com/office/powerpoint/2010/main" val="28381889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10.11 Continued</a:t>
            </a:r>
            <a:endParaRPr lang="en-US" dirty="0"/>
          </a:p>
        </p:txBody>
      </p:sp>
      <p:sp>
        <p:nvSpPr>
          <p:cNvPr id="7" name="TextBox 6"/>
          <p:cNvSpPr txBox="1"/>
          <p:nvPr/>
        </p:nvSpPr>
        <p:spPr>
          <a:xfrm>
            <a:off x="3215680" y="5301208"/>
            <a:ext cx="6408712" cy="369332"/>
          </a:xfrm>
          <a:prstGeom prst="rect">
            <a:avLst/>
          </a:prstGeom>
          <a:noFill/>
        </p:spPr>
        <p:txBody>
          <a:bodyPr wrap="square" rtlCol="0">
            <a:spAutoFit/>
          </a:bodyPr>
          <a:lstStyle/>
          <a:p>
            <a:r>
              <a:rPr lang="en-US" dirty="0"/>
              <a:t>Credit for records 1, 3 and 6 are approved</a:t>
            </a:r>
          </a:p>
        </p:txBody>
      </p:sp>
      <p:pic>
        <p:nvPicPr>
          <p:cNvPr id="8" name="Picture 7" descr="BA2-Figure-10.29-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2132857"/>
            <a:ext cx="7956376" cy="2795767"/>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46</a:t>
            </a:fld>
            <a:endParaRPr lang="en-US"/>
          </a:p>
        </p:txBody>
      </p:sp>
    </p:spTree>
    <p:extLst>
      <p:ext uri="{BB962C8B-B14F-4D97-AF65-F5344CB8AC3E}">
        <p14:creationId xmlns:p14="http://schemas.microsoft.com/office/powerpoint/2010/main" val="626103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Content Placeholder 1"/>
          <p:cNvSpPr>
            <a:spLocks noGrp="1"/>
          </p:cNvSpPr>
          <p:nvPr>
            <p:ph idx="1"/>
          </p:nvPr>
        </p:nvSpPr>
        <p:spPr>
          <a:xfrm>
            <a:off x="2057400" y="1366838"/>
            <a:ext cx="8229600" cy="5014490"/>
          </a:xfrm>
        </p:spPr>
        <p:txBody>
          <a:bodyPr>
            <a:normAutofit lnSpcReduction="10000"/>
          </a:bodyPr>
          <a:lstStyle/>
          <a:p>
            <a:pPr algn="just"/>
            <a:r>
              <a:rPr lang="en-US" sz="2200" b="1" dirty="0"/>
              <a:t>Discriminant analysis </a:t>
            </a:r>
            <a:r>
              <a:rPr lang="en-US" sz="2200" dirty="0"/>
              <a:t>is a technique for classifying a set of observations into predefined classes.</a:t>
            </a:r>
          </a:p>
          <a:p>
            <a:pPr algn="just"/>
            <a:r>
              <a:rPr lang="en-US" sz="2200" dirty="0"/>
              <a:t> Based on the training data set, the technique constructs a set of linear functions of the predictors, known as </a:t>
            </a:r>
            <a:r>
              <a:rPr lang="en-US" sz="2200" b="1" dirty="0"/>
              <a:t>discriminant functions</a:t>
            </a:r>
            <a:r>
              <a:rPr lang="en-US" sz="2200" dirty="0"/>
              <a:t>:</a:t>
            </a:r>
          </a:p>
          <a:p>
            <a:pPr algn="just"/>
            <a:endParaRPr lang="en-US" sz="2200" dirty="0"/>
          </a:p>
          <a:p>
            <a:pPr algn="just"/>
            <a:endParaRPr lang="en-US" sz="2200" dirty="0"/>
          </a:p>
          <a:p>
            <a:pPr lvl="1" algn="just" eaLnBrk="1" hangingPunct="1"/>
            <a:r>
              <a:rPr lang="en-US" sz="1800" i="1" dirty="0"/>
              <a:t>b</a:t>
            </a:r>
            <a:r>
              <a:rPr lang="en-US" sz="1800" i="1" baseline="-25000" dirty="0"/>
              <a:t>i</a:t>
            </a:r>
            <a:r>
              <a:rPr lang="en-US" sz="1800" dirty="0"/>
              <a:t> are the discriminant coefficients (weights), </a:t>
            </a:r>
            <a:r>
              <a:rPr lang="en-US" sz="1800" i="1" dirty="0"/>
              <a:t>X</a:t>
            </a:r>
            <a:r>
              <a:rPr lang="en-US" sz="1800" i="1" baseline="-25000" dirty="0"/>
              <a:t>i</a:t>
            </a:r>
            <a:r>
              <a:rPr lang="en-US" sz="1800" dirty="0"/>
              <a:t> are the input variables (predictors), </a:t>
            </a:r>
            <a:r>
              <a:rPr lang="en-US" sz="1800" i="1" dirty="0"/>
              <a:t>c</a:t>
            </a:r>
            <a:r>
              <a:rPr lang="en-US" sz="1800" dirty="0"/>
              <a:t> is a constant (intercept)</a:t>
            </a:r>
          </a:p>
          <a:p>
            <a:pPr algn="just"/>
            <a:r>
              <a:rPr lang="en-US" sz="2200" dirty="0"/>
              <a:t>For </a:t>
            </a:r>
            <a:r>
              <a:rPr lang="en-US" sz="2200" i="1" dirty="0"/>
              <a:t>k</a:t>
            </a:r>
            <a:r>
              <a:rPr lang="en-US" sz="2200" dirty="0"/>
              <a:t> categories, </a:t>
            </a:r>
            <a:r>
              <a:rPr lang="en-US" sz="2200" i="1" dirty="0"/>
              <a:t>k</a:t>
            </a:r>
            <a:r>
              <a:rPr lang="en-US" sz="2200" dirty="0"/>
              <a:t> discriminant functions are constructed. For a new observation, each of the </a:t>
            </a:r>
            <a:r>
              <a:rPr lang="en-US" sz="2200" i="1" dirty="0"/>
              <a:t>k</a:t>
            </a:r>
            <a:r>
              <a:rPr lang="en-US" sz="2200" dirty="0"/>
              <a:t> discriminant functions is evaluated, and the observation is assigned to class </a:t>
            </a:r>
            <a:r>
              <a:rPr lang="en-US" sz="2200" i="1" dirty="0" err="1"/>
              <a:t>i</a:t>
            </a:r>
            <a:r>
              <a:rPr lang="en-US" sz="2200" i="1" dirty="0"/>
              <a:t> </a:t>
            </a:r>
            <a:r>
              <a:rPr lang="en-US" sz="2200" dirty="0"/>
              <a:t>if the </a:t>
            </a:r>
            <a:r>
              <a:rPr lang="en-US" sz="2200" i="1" dirty="0" err="1"/>
              <a:t>i</a:t>
            </a:r>
            <a:r>
              <a:rPr lang="en-US" sz="2200" i="1" baseline="30000" dirty="0" err="1"/>
              <a:t>th</a:t>
            </a:r>
            <a:r>
              <a:rPr lang="en-US" sz="2200" i="1" dirty="0"/>
              <a:t> </a:t>
            </a:r>
            <a:r>
              <a:rPr lang="en-US" sz="2200" dirty="0"/>
              <a:t>discriminant function has the highest value.</a:t>
            </a:r>
          </a:p>
        </p:txBody>
      </p:sp>
      <p:sp>
        <p:nvSpPr>
          <p:cNvPr id="5" name="Title 4"/>
          <p:cNvSpPr>
            <a:spLocks noGrp="1"/>
          </p:cNvSpPr>
          <p:nvPr>
            <p:ph type="title"/>
          </p:nvPr>
        </p:nvSpPr>
        <p:spPr/>
        <p:txBody>
          <a:bodyPr/>
          <a:lstStyle/>
          <a:p>
            <a:pPr>
              <a:defRPr/>
            </a:pPr>
            <a:r>
              <a:rPr lang="en-US" sz="3200" dirty="0"/>
              <a:t>Discriminant Analysis</a:t>
            </a:r>
          </a:p>
        </p:txBody>
      </p:sp>
      <p:pic>
        <p:nvPicPr>
          <p:cNvPr id="2" name="Picture 1"/>
          <p:cNvPicPr>
            <a:picLocks noChangeAspect="1"/>
          </p:cNvPicPr>
          <p:nvPr/>
        </p:nvPicPr>
        <p:blipFill>
          <a:blip r:embed="rId2"/>
          <a:stretch>
            <a:fillRect/>
          </a:stretch>
        </p:blipFill>
        <p:spPr>
          <a:xfrm>
            <a:off x="3071664" y="3212976"/>
            <a:ext cx="6083300" cy="635000"/>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47</a:t>
            </a:fld>
            <a:endParaRPr lang="en-US"/>
          </a:p>
        </p:txBody>
      </p:sp>
    </p:spTree>
    <p:extLst>
      <p:ext uri="{BB962C8B-B14F-4D97-AF65-F5344CB8AC3E}">
        <p14:creationId xmlns:p14="http://schemas.microsoft.com/office/powerpoint/2010/main" val="28404005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544" y="1484784"/>
            <a:ext cx="3816424" cy="4525962"/>
          </a:xfrm>
        </p:spPr>
        <p:txBody>
          <a:bodyPr/>
          <a:lstStyle/>
          <a:p>
            <a:r>
              <a:rPr lang="en-US" sz="2400" i="1" dirty="0" err="1"/>
              <a:t>XLMiner</a:t>
            </a:r>
            <a:r>
              <a:rPr lang="en-US" sz="2400" dirty="0"/>
              <a:t> &gt; </a:t>
            </a:r>
            <a:r>
              <a:rPr lang="en-US" sz="2400" i="1" dirty="0"/>
              <a:t>Classify</a:t>
            </a:r>
            <a:r>
              <a:rPr lang="en-US" sz="2400" dirty="0"/>
              <a:t> &gt; </a:t>
            </a:r>
            <a:r>
              <a:rPr lang="en-US" sz="2400" i="1" dirty="0"/>
              <a:t>Discriminant Analysis</a:t>
            </a:r>
          </a:p>
        </p:txBody>
      </p:sp>
      <p:sp>
        <p:nvSpPr>
          <p:cNvPr id="3" name="Title 2"/>
          <p:cNvSpPr>
            <a:spLocks noGrp="1"/>
          </p:cNvSpPr>
          <p:nvPr>
            <p:ph type="title"/>
          </p:nvPr>
        </p:nvSpPr>
        <p:spPr/>
        <p:txBody>
          <a:bodyPr>
            <a:noAutofit/>
          </a:bodyPr>
          <a:lstStyle/>
          <a:p>
            <a:r>
              <a:rPr lang="en-US" sz="3200" dirty="0"/>
              <a:t>Example 10.12: Classifying Credit Decisions Using Discriminant Analysis</a:t>
            </a:r>
          </a:p>
        </p:txBody>
      </p:sp>
      <p:pic>
        <p:nvPicPr>
          <p:cNvPr id="7" name="Picture 6" descr="BA2-Figure-10.30-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550" y="1783036"/>
            <a:ext cx="3960440" cy="4702396"/>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48</a:t>
            </a:fld>
            <a:endParaRPr lang="en-US"/>
          </a:p>
        </p:txBody>
      </p:sp>
    </p:spTree>
    <p:extLst>
      <p:ext uri="{BB962C8B-B14F-4D97-AF65-F5344CB8AC3E}">
        <p14:creationId xmlns:p14="http://schemas.microsoft.com/office/powerpoint/2010/main" val="26372719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4114800" cy="4525962"/>
          </a:xfrm>
        </p:spPr>
        <p:txBody>
          <a:bodyPr/>
          <a:lstStyle/>
          <a:p>
            <a:r>
              <a:rPr lang="en-US" sz="2400" dirty="0"/>
              <a:t>Step 2</a:t>
            </a:r>
          </a:p>
          <a:p>
            <a:r>
              <a:rPr lang="en-US" sz="2400" dirty="0"/>
              <a:t>Select options for prior assumptions about how frequently the different classes occur.</a:t>
            </a:r>
          </a:p>
          <a:p>
            <a:endParaRPr lang="en-US" sz="2400" dirty="0"/>
          </a:p>
        </p:txBody>
      </p:sp>
      <p:sp>
        <p:nvSpPr>
          <p:cNvPr id="3" name="Title 2"/>
          <p:cNvSpPr>
            <a:spLocks noGrp="1"/>
          </p:cNvSpPr>
          <p:nvPr>
            <p:ph type="title"/>
          </p:nvPr>
        </p:nvSpPr>
        <p:spPr/>
        <p:txBody>
          <a:bodyPr/>
          <a:lstStyle/>
          <a:p>
            <a:r>
              <a:rPr lang="en-US" dirty="0" smtClean="0"/>
              <a:t>Example 10.12 Continued	</a:t>
            </a:r>
            <a:endParaRPr lang="en-US" dirty="0"/>
          </a:p>
        </p:txBody>
      </p:sp>
      <p:pic>
        <p:nvPicPr>
          <p:cNvPr id="6" name="Picture 5" descr="BA2-Figure-10.3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738" y="2302302"/>
            <a:ext cx="4392488" cy="378929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49</a:t>
            </a:fld>
            <a:endParaRPr lang="en-US"/>
          </a:p>
        </p:txBody>
      </p:sp>
    </p:spTree>
    <p:extLst>
      <p:ext uri="{BB962C8B-B14F-4D97-AF65-F5344CB8AC3E}">
        <p14:creationId xmlns:p14="http://schemas.microsoft.com/office/powerpoint/2010/main" val="2414839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32066" y="1910119"/>
            <a:ext cx="3538736" cy="4525962"/>
          </a:xfrm>
        </p:spPr>
        <p:txBody>
          <a:bodyPr/>
          <a:lstStyle/>
          <a:p>
            <a:pPr algn="just"/>
            <a:r>
              <a:rPr lang="en-US" sz="2400" dirty="0"/>
              <a:t>Click inside the database</a:t>
            </a:r>
          </a:p>
          <a:p>
            <a:pPr algn="just"/>
            <a:r>
              <a:rPr lang="en-US" sz="2400" i="1" dirty="0" err="1"/>
              <a:t>XLMiner</a:t>
            </a:r>
            <a:r>
              <a:rPr lang="en-US" sz="2400" dirty="0"/>
              <a:t> &gt; </a:t>
            </a:r>
            <a:r>
              <a:rPr lang="en-US" sz="2400" i="1" dirty="0"/>
              <a:t>Data Analysis</a:t>
            </a:r>
            <a:r>
              <a:rPr lang="en-US" sz="2400" dirty="0"/>
              <a:t> &gt; </a:t>
            </a:r>
            <a:r>
              <a:rPr lang="en-US" sz="2400" i="1" dirty="0"/>
              <a:t>Sample</a:t>
            </a:r>
            <a:r>
              <a:rPr lang="en-US" sz="2400" dirty="0"/>
              <a:t> &gt; </a:t>
            </a:r>
            <a:r>
              <a:rPr lang="en-US" sz="2400" i="1" dirty="0"/>
              <a:t>Sample from Worksheet</a:t>
            </a:r>
            <a:endParaRPr lang="en-US" sz="2400" dirty="0"/>
          </a:p>
          <a:p>
            <a:pPr algn="just"/>
            <a:r>
              <a:rPr lang="en-US" sz="2400" dirty="0"/>
              <a:t>Select variables and move to right pane</a:t>
            </a:r>
          </a:p>
          <a:p>
            <a:pPr algn="just"/>
            <a:r>
              <a:rPr lang="en-US" sz="2400" dirty="0"/>
              <a:t>Choose sampling options</a:t>
            </a:r>
          </a:p>
        </p:txBody>
      </p:sp>
      <p:sp>
        <p:nvSpPr>
          <p:cNvPr id="3" name="Title 2"/>
          <p:cNvSpPr>
            <a:spLocks noGrp="1"/>
          </p:cNvSpPr>
          <p:nvPr>
            <p:ph type="title"/>
          </p:nvPr>
        </p:nvSpPr>
        <p:spPr>
          <a:xfrm>
            <a:off x="1844780" y="482794"/>
            <a:ext cx="8911687" cy="1280890"/>
          </a:xfrm>
        </p:spPr>
        <p:txBody>
          <a:bodyPr>
            <a:normAutofit/>
          </a:bodyPr>
          <a:lstStyle/>
          <a:p>
            <a:r>
              <a:rPr lang="en-US" dirty="0" smtClean="0"/>
              <a:t>Example 10.1: Using </a:t>
            </a:r>
            <a:r>
              <a:rPr lang="en-US" i="1" dirty="0" err="1" smtClean="0"/>
              <a:t>XLMiner</a:t>
            </a:r>
            <a:r>
              <a:rPr lang="en-US" dirty="0" smtClean="0"/>
              <a:t> to Sample from a Worksheet</a:t>
            </a:r>
            <a:endParaRPr lang="en-US" dirty="0"/>
          </a:p>
        </p:txBody>
      </p:sp>
      <p:pic>
        <p:nvPicPr>
          <p:cNvPr id="7" name="Picture 6" descr="BA2-Figure-10.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661" y="1832840"/>
            <a:ext cx="3618474" cy="468052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a:t>
            </a:fld>
            <a:endParaRPr lang="en-US"/>
          </a:p>
        </p:txBody>
      </p:sp>
    </p:spTree>
    <p:extLst>
      <p:ext uri="{BB962C8B-B14F-4D97-AF65-F5344CB8AC3E}">
        <p14:creationId xmlns:p14="http://schemas.microsoft.com/office/powerpoint/2010/main" val="4294174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3466728" cy="4525962"/>
          </a:xfrm>
        </p:spPr>
        <p:txBody>
          <a:bodyPr/>
          <a:lstStyle/>
          <a:p>
            <a:r>
              <a:rPr lang="en-US" dirty="0" smtClean="0"/>
              <a:t>Step 3</a:t>
            </a:r>
            <a:endParaRPr lang="en-US" dirty="0"/>
          </a:p>
        </p:txBody>
      </p:sp>
      <p:sp>
        <p:nvSpPr>
          <p:cNvPr id="3" name="Title 2"/>
          <p:cNvSpPr>
            <a:spLocks noGrp="1"/>
          </p:cNvSpPr>
          <p:nvPr>
            <p:ph type="title"/>
          </p:nvPr>
        </p:nvSpPr>
        <p:spPr/>
        <p:txBody>
          <a:bodyPr/>
          <a:lstStyle/>
          <a:p>
            <a:r>
              <a:rPr lang="en-US" dirty="0" smtClean="0"/>
              <a:t>Example 10.12 Continued</a:t>
            </a:r>
            <a:endParaRPr lang="en-US" dirty="0"/>
          </a:p>
        </p:txBody>
      </p:sp>
      <p:pic>
        <p:nvPicPr>
          <p:cNvPr id="7" name="Picture 6" descr="BA2-Figure-10.32-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194" y="1626978"/>
            <a:ext cx="3960440" cy="4789043"/>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50</a:t>
            </a:fld>
            <a:endParaRPr lang="en-US"/>
          </a:p>
        </p:txBody>
      </p:sp>
    </p:spTree>
    <p:extLst>
      <p:ext uri="{BB962C8B-B14F-4D97-AF65-F5344CB8AC3E}">
        <p14:creationId xmlns:p14="http://schemas.microsoft.com/office/powerpoint/2010/main" val="12422383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8363272" cy="4525962"/>
          </a:xfrm>
        </p:spPr>
        <p:txBody>
          <a:bodyPr/>
          <a:lstStyle/>
          <a:p>
            <a:pPr algn="just"/>
            <a:r>
              <a:rPr lang="en-US" dirty="0" smtClean="0"/>
              <a:t>Results</a:t>
            </a:r>
          </a:p>
          <a:p>
            <a:pPr lvl="1" algn="just"/>
            <a:r>
              <a:rPr lang="en-US" sz="2000" dirty="0"/>
              <a:t>Approve the application: L(1) = -137.48 + 32.295 × homeowner + 0.286 × credit score + 0.833 × years of credit history </a:t>
            </a:r>
            <a:r>
              <a:rPr lang="pt-BR" sz="2000" dirty="0"/>
              <a:t>+ 0.00010274 × </a:t>
            </a:r>
            <a:r>
              <a:rPr lang="pt-BR" sz="2000" dirty="0" err="1"/>
              <a:t>revolving</a:t>
            </a:r>
            <a:r>
              <a:rPr lang="pt-BR" sz="2000" dirty="0"/>
              <a:t> balance + 128.248 × </a:t>
            </a:r>
            <a:r>
              <a:rPr lang="pt-BR" sz="2000" dirty="0" err="1"/>
              <a:t>revolving</a:t>
            </a:r>
            <a:r>
              <a:rPr lang="pt-BR" sz="2000" dirty="0"/>
              <a:t> </a:t>
            </a:r>
            <a:r>
              <a:rPr lang="pt-BR" sz="2000" dirty="0" err="1"/>
              <a:t>utilization</a:t>
            </a:r>
            <a:endParaRPr lang="pt-BR" sz="2000" dirty="0"/>
          </a:p>
          <a:p>
            <a:pPr lvl="1" algn="just"/>
            <a:r>
              <a:rPr lang="pt-BR" sz="2000" dirty="0" err="1"/>
              <a:t>Reject</a:t>
            </a:r>
            <a:r>
              <a:rPr lang="pt-BR" sz="2000" dirty="0"/>
              <a:t> </a:t>
            </a:r>
            <a:r>
              <a:rPr lang="pt-BR" sz="2000" dirty="0" err="1"/>
              <a:t>the</a:t>
            </a:r>
            <a:r>
              <a:rPr lang="pt-BR" sz="2000" dirty="0"/>
              <a:t> </a:t>
            </a:r>
            <a:r>
              <a:rPr lang="pt-BR" sz="2000" dirty="0" err="1"/>
              <a:t>application</a:t>
            </a:r>
            <a:r>
              <a:rPr lang="pt-BR" sz="2000" dirty="0"/>
              <a:t>: </a:t>
            </a:r>
            <a:r>
              <a:rPr lang="en-US" sz="2000" dirty="0"/>
              <a:t>L(0) = -157.2 + 30.747 3 homeowner = 0.289 × credit score + 0.473 3 years of credit history </a:t>
            </a:r>
            <a:r>
              <a:rPr lang="pt-BR" sz="2000" dirty="0"/>
              <a:t>+ 0.0004716 × </a:t>
            </a:r>
            <a:r>
              <a:rPr lang="pt-BR" sz="2000" dirty="0" err="1"/>
              <a:t>revolving</a:t>
            </a:r>
            <a:r>
              <a:rPr lang="pt-BR" sz="2000" dirty="0"/>
              <a:t> balance +  167.7 × </a:t>
            </a:r>
            <a:r>
              <a:rPr lang="pt-BR" sz="2000" dirty="0" err="1"/>
              <a:t>revolving</a:t>
            </a:r>
            <a:r>
              <a:rPr lang="pt-BR" sz="2000" dirty="0"/>
              <a:t> </a:t>
            </a:r>
            <a:r>
              <a:rPr lang="pt-BR" sz="2000" dirty="0" err="1"/>
              <a:t>utilization</a:t>
            </a:r>
            <a:endParaRPr lang="en-US" sz="2000" dirty="0"/>
          </a:p>
        </p:txBody>
      </p:sp>
      <p:sp>
        <p:nvSpPr>
          <p:cNvPr id="3" name="Title 2"/>
          <p:cNvSpPr>
            <a:spLocks noGrp="1"/>
          </p:cNvSpPr>
          <p:nvPr>
            <p:ph type="title"/>
          </p:nvPr>
        </p:nvSpPr>
        <p:spPr/>
        <p:txBody>
          <a:bodyPr/>
          <a:lstStyle/>
          <a:p>
            <a:r>
              <a:rPr lang="en-US" dirty="0" smtClean="0"/>
              <a:t>Example 10.12 Continued</a:t>
            </a:r>
            <a:endParaRPr lang="en-US" dirty="0"/>
          </a:p>
        </p:txBody>
      </p:sp>
      <p:sp>
        <p:nvSpPr>
          <p:cNvPr id="7" name="TextBox 6"/>
          <p:cNvSpPr txBox="1"/>
          <p:nvPr/>
        </p:nvSpPr>
        <p:spPr>
          <a:xfrm>
            <a:off x="1775520" y="4149081"/>
            <a:ext cx="3384376" cy="1015663"/>
          </a:xfrm>
          <a:prstGeom prst="rect">
            <a:avLst/>
          </a:prstGeom>
          <a:noFill/>
        </p:spPr>
        <p:txBody>
          <a:bodyPr wrap="square" rtlCol="0">
            <a:spAutoFit/>
          </a:bodyPr>
          <a:lstStyle/>
          <a:p>
            <a:r>
              <a:rPr lang="en-US" sz="2000" dirty="0"/>
              <a:t>For record 1, L(1) = 152.05; L(0) = 139.8.  Assign to category 1</a:t>
            </a:r>
          </a:p>
        </p:txBody>
      </p:sp>
      <p:pic>
        <p:nvPicPr>
          <p:cNvPr id="8" name="Picture 7" descr="BA2-Figure-10.3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214" y="4350450"/>
            <a:ext cx="4537258" cy="208823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51</a:t>
            </a:fld>
            <a:endParaRPr lang="en-US"/>
          </a:p>
        </p:txBody>
      </p:sp>
    </p:spTree>
    <p:extLst>
      <p:ext uri="{BB962C8B-B14F-4D97-AF65-F5344CB8AC3E}">
        <p14:creationId xmlns:p14="http://schemas.microsoft.com/office/powerpoint/2010/main" val="1515753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Scoring Reports</a:t>
            </a:r>
            <a:endParaRPr lang="en-US" dirty="0"/>
          </a:p>
        </p:txBody>
      </p:sp>
      <p:sp>
        <p:nvSpPr>
          <p:cNvPr id="3" name="Title 2"/>
          <p:cNvSpPr>
            <a:spLocks noGrp="1"/>
          </p:cNvSpPr>
          <p:nvPr>
            <p:ph type="title"/>
          </p:nvPr>
        </p:nvSpPr>
        <p:spPr/>
        <p:txBody>
          <a:bodyPr/>
          <a:lstStyle/>
          <a:p>
            <a:r>
              <a:rPr lang="en-US" dirty="0" smtClean="0"/>
              <a:t>Example 10.12 Continued</a:t>
            </a:r>
            <a:endParaRPr lang="en-US" dirty="0"/>
          </a:p>
        </p:txBody>
      </p:sp>
      <p:pic>
        <p:nvPicPr>
          <p:cNvPr id="6" name="Picture 5" descr="BA2-Figure-10.34-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905" y="1268760"/>
            <a:ext cx="4205871" cy="508518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52</a:t>
            </a:fld>
            <a:endParaRPr lang="en-US"/>
          </a:p>
        </p:txBody>
      </p:sp>
    </p:spTree>
    <p:extLst>
      <p:ext uri="{BB962C8B-B14F-4D97-AF65-F5344CB8AC3E}">
        <p14:creationId xmlns:p14="http://schemas.microsoft.com/office/powerpoint/2010/main" val="588923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2-Figure-10.32-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8" y="1844864"/>
            <a:ext cx="3888432" cy="4701970"/>
          </a:xfrm>
          <a:prstGeom prst="rect">
            <a:avLst/>
          </a:prstGeom>
        </p:spPr>
      </p:pic>
      <p:sp>
        <p:nvSpPr>
          <p:cNvPr id="2" name="Content Placeholder 1"/>
          <p:cNvSpPr>
            <a:spLocks noGrp="1"/>
          </p:cNvSpPr>
          <p:nvPr>
            <p:ph idx="1"/>
          </p:nvPr>
        </p:nvSpPr>
        <p:spPr>
          <a:xfrm>
            <a:off x="1839798" y="1844864"/>
            <a:ext cx="3970784" cy="4525962"/>
          </a:xfrm>
        </p:spPr>
        <p:txBody>
          <a:bodyPr/>
          <a:lstStyle/>
          <a:p>
            <a:r>
              <a:rPr lang="en-US" dirty="0" smtClean="0"/>
              <a:t>In Step 3, click </a:t>
            </a:r>
            <a:r>
              <a:rPr lang="en-US" i="1" dirty="0" smtClean="0"/>
              <a:t>Detailed report </a:t>
            </a:r>
            <a:r>
              <a:rPr lang="en-US" dirty="0" smtClean="0"/>
              <a:t>in </a:t>
            </a:r>
            <a:r>
              <a:rPr lang="en-US" i="1" dirty="0" smtClean="0"/>
              <a:t>Score new data in Worksheet</a:t>
            </a:r>
            <a:r>
              <a:rPr lang="en-US" dirty="0" smtClean="0"/>
              <a:t> pane.</a:t>
            </a:r>
            <a:endParaRPr lang="en-US" dirty="0"/>
          </a:p>
        </p:txBody>
      </p:sp>
      <p:sp>
        <p:nvSpPr>
          <p:cNvPr id="3" name="Title 2"/>
          <p:cNvSpPr>
            <a:spLocks noGrp="1"/>
          </p:cNvSpPr>
          <p:nvPr>
            <p:ph type="title"/>
          </p:nvPr>
        </p:nvSpPr>
        <p:spPr/>
        <p:txBody>
          <a:bodyPr>
            <a:normAutofit/>
          </a:bodyPr>
          <a:lstStyle/>
          <a:p>
            <a:r>
              <a:rPr lang="en-US" dirty="0" smtClean="0"/>
              <a:t>Example 10.13: Using Discriminant Analysis to Classify New Data</a:t>
            </a:r>
            <a:endParaRPr lang="en-US" dirty="0"/>
          </a:p>
        </p:txBody>
      </p:sp>
      <p:sp>
        <p:nvSpPr>
          <p:cNvPr id="7" name="Rounded Rectangle 6"/>
          <p:cNvSpPr/>
          <p:nvPr/>
        </p:nvSpPr>
        <p:spPr>
          <a:xfrm>
            <a:off x="8992984" y="4350328"/>
            <a:ext cx="1368152" cy="288032"/>
          </a:xfrm>
          <a:prstGeom prst="round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60663A-D731-422C-B01D-A30E991BA9F9}" type="slidenum">
              <a:rPr lang="en-US" smtClean="0"/>
              <a:t>53</a:t>
            </a:fld>
            <a:endParaRPr lang="en-US"/>
          </a:p>
        </p:txBody>
      </p:sp>
    </p:spTree>
    <p:extLst>
      <p:ext uri="{BB962C8B-B14F-4D97-AF65-F5344CB8AC3E}">
        <p14:creationId xmlns:p14="http://schemas.microsoft.com/office/powerpoint/2010/main" val="3698329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10.13 Continued</a:t>
            </a:r>
            <a:endParaRPr lang="en-US" dirty="0"/>
          </a:p>
        </p:txBody>
      </p:sp>
      <p:pic>
        <p:nvPicPr>
          <p:cNvPr id="6" name="Picture 5" descr="BA2-Figure-10.3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5" y="2060848"/>
            <a:ext cx="8249465" cy="309634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54</a:t>
            </a:fld>
            <a:endParaRPr lang="en-US"/>
          </a:p>
        </p:txBody>
      </p:sp>
    </p:spTree>
    <p:extLst>
      <p:ext uri="{BB962C8B-B14F-4D97-AF65-F5344CB8AC3E}">
        <p14:creationId xmlns:p14="http://schemas.microsoft.com/office/powerpoint/2010/main" val="911440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Content Placeholder 1"/>
          <p:cNvSpPr>
            <a:spLocks noGrp="1"/>
          </p:cNvSpPr>
          <p:nvPr>
            <p:ph idx="1"/>
          </p:nvPr>
        </p:nvSpPr>
        <p:spPr>
          <a:xfrm>
            <a:off x="1971773" y="1514901"/>
            <a:ext cx="8229600" cy="4525963"/>
          </a:xfrm>
        </p:spPr>
        <p:txBody>
          <a:bodyPr/>
          <a:lstStyle/>
          <a:p>
            <a:pPr algn="just" eaLnBrk="1" hangingPunct="1"/>
            <a:r>
              <a:rPr lang="en-US" b="1" dirty="0" smtClean="0"/>
              <a:t>Logistic regression </a:t>
            </a:r>
            <a:r>
              <a:rPr lang="en-US" dirty="0" smtClean="0"/>
              <a:t>is variation of linear regression in which the dependent variable is categorical.</a:t>
            </a:r>
          </a:p>
          <a:p>
            <a:pPr lvl="1" algn="just"/>
            <a:r>
              <a:rPr lang="en-US" dirty="0" smtClean="0"/>
              <a:t>Seeks </a:t>
            </a:r>
            <a:r>
              <a:rPr lang="en-US" dirty="0"/>
              <a:t>to predict </a:t>
            </a:r>
            <a:r>
              <a:rPr lang="en-US" dirty="0" smtClean="0"/>
              <a:t>the probability </a:t>
            </a:r>
            <a:r>
              <a:rPr lang="en-US" dirty="0"/>
              <a:t>that the output variable will fall into a category based on the values of </a:t>
            </a:r>
            <a:r>
              <a:rPr lang="en-US" dirty="0" smtClean="0"/>
              <a:t>the independent </a:t>
            </a:r>
            <a:r>
              <a:rPr lang="en-US" dirty="0"/>
              <a:t>(predictor) variables. This probability is used to classify an </a:t>
            </a:r>
            <a:r>
              <a:rPr lang="en-US" dirty="0" smtClean="0"/>
              <a:t>observation into </a:t>
            </a:r>
            <a:r>
              <a:rPr lang="en-US" dirty="0"/>
              <a:t>a category.</a:t>
            </a:r>
            <a:endParaRPr lang="en-US" dirty="0" smtClean="0"/>
          </a:p>
          <a:p>
            <a:pPr algn="just"/>
            <a:r>
              <a:rPr lang="en-US" dirty="0" smtClean="0"/>
              <a:t>Generally </a:t>
            </a:r>
            <a:r>
              <a:rPr lang="en-US" dirty="0"/>
              <a:t>used when the dependent variable is binary—that is</a:t>
            </a:r>
            <a:r>
              <a:rPr lang="en-US" dirty="0" smtClean="0"/>
              <a:t>, takes </a:t>
            </a:r>
            <a:r>
              <a:rPr lang="en-US" dirty="0"/>
              <a:t>on two values, 0 or </a:t>
            </a:r>
            <a:r>
              <a:rPr lang="en-US" dirty="0" smtClean="0"/>
              <a:t>1.</a:t>
            </a:r>
          </a:p>
          <a:p>
            <a:pPr algn="just" eaLnBrk="1" hangingPunct="1"/>
            <a:endParaRPr lang="en-US" dirty="0" smtClean="0"/>
          </a:p>
        </p:txBody>
      </p:sp>
      <p:sp>
        <p:nvSpPr>
          <p:cNvPr id="5" name="Title 4"/>
          <p:cNvSpPr>
            <a:spLocks noGrp="1"/>
          </p:cNvSpPr>
          <p:nvPr>
            <p:ph type="title"/>
          </p:nvPr>
        </p:nvSpPr>
        <p:spPr/>
        <p:txBody>
          <a:bodyPr/>
          <a:lstStyle/>
          <a:p>
            <a:pPr>
              <a:defRPr/>
            </a:pPr>
            <a:r>
              <a:rPr lang="en-US" sz="3200" dirty="0"/>
              <a:t>Logistic Regression</a:t>
            </a:r>
          </a:p>
        </p:txBody>
      </p:sp>
      <p:sp>
        <p:nvSpPr>
          <p:cNvPr id="2" name="Slide Number Placeholder 1"/>
          <p:cNvSpPr>
            <a:spLocks noGrp="1"/>
          </p:cNvSpPr>
          <p:nvPr>
            <p:ph type="sldNum" sz="quarter" idx="12"/>
          </p:nvPr>
        </p:nvSpPr>
        <p:spPr/>
        <p:txBody>
          <a:bodyPr/>
          <a:lstStyle/>
          <a:p>
            <a:fld id="{3B60663A-D731-422C-B01D-A30E991BA9F9}" type="slidenum">
              <a:rPr lang="en-US" smtClean="0"/>
              <a:t>55</a:t>
            </a:fld>
            <a:endParaRPr lang="en-US"/>
          </a:p>
        </p:txBody>
      </p:sp>
    </p:spTree>
    <p:extLst>
      <p:ext uri="{BB962C8B-B14F-4D97-AF65-F5344CB8AC3E}">
        <p14:creationId xmlns:p14="http://schemas.microsoft.com/office/powerpoint/2010/main" val="23594245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47528" y="1556792"/>
            <a:ext cx="8229600" cy="4525962"/>
          </a:xfrm>
        </p:spPr>
        <p:txBody>
          <a:bodyPr/>
          <a:lstStyle/>
          <a:p>
            <a:pPr algn="just"/>
            <a:r>
              <a:rPr lang="en-US" sz="2000" dirty="0"/>
              <a:t>Estimate the probability </a:t>
            </a:r>
            <a:r>
              <a:rPr lang="en-US" sz="2000" i="1" dirty="0"/>
              <a:t>p</a:t>
            </a:r>
            <a:r>
              <a:rPr lang="en-US" sz="2000" dirty="0"/>
              <a:t> that an observation belongs to category 1, </a:t>
            </a:r>
            <a:r>
              <a:rPr lang="en-US" sz="2000" i="1" dirty="0"/>
              <a:t>P</a:t>
            </a:r>
            <a:r>
              <a:rPr lang="en-US" sz="2000" dirty="0"/>
              <a:t>(</a:t>
            </a:r>
            <a:r>
              <a:rPr lang="en-US" sz="2000" i="1" dirty="0"/>
              <a:t>Y</a:t>
            </a:r>
            <a:r>
              <a:rPr lang="en-US" sz="2000" dirty="0"/>
              <a:t> = 1),  and, consequently, the probability 1 - </a:t>
            </a:r>
            <a:r>
              <a:rPr lang="en-US" sz="2000" i="1" dirty="0"/>
              <a:t>p</a:t>
            </a:r>
            <a:r>
              <a:rPr lang="en-US" sz="2000" dirty="0"/>
              <a:t> that it belongs to category 0, </a:t>
            </a:r>
            <a:r>
              <a:rPr lang="en-US" sz="2000" i="1" dirty="0"/>
              <a:t>P</a:t>
            </a:r>
            <a:r>
              <a:rPr lang="en-US" sz="2000" dirty="0"/>
              <a:t>(</a:t>
            </a:r>
            <a:r>
              <a:rPr lang="en-US" sz="2000" i="1" dirty="0"/>
              <a:t>Y</a:t>
            </a:r>
            <a:r>
              <a:rPr lang="en-US" sz="2000" dirty="0"/>
              <a:t> = 0).  </a:t>
            </a:r>
          </a:p>
          <a:p>
            <a:pPr algn="just"/>
            <a:r>
              <a:rPr lang="en-US" sz="2000" dirty="0"/>
              <a:t>Then use a </a:t>
            </a:r>
            <a:r>
              <a:rPr lang="en-US" sz="2000" i="1" dirty="0"/>
              <a:t>cutoff value</a:t>
            </a:r>
            <a:r>
              <a:rPr lang="en-US" sz="2000" dirty="0"/>
              <a:t>, typically 0.5, with which to compare </a:t>
            </a:r>
            <a:r>
              <a:rPr lang="en-US" sz="2000" i="1" dirty="0"/>
              <a:t>p</a:t>
            </a:r>
            <a:r>
              <a:rPr lang="en-US" sz="2000" dirty="0"/>
              <a:t> and classify the observation into one of the two categories.</a:t>
            </a:r>
          </a:p>
          <a:p>
            <a:pPr algn="just"/>
            <a:r>
              <a:rPr lang="en-US" sz="2000" dirty="0"/>
              <a:t>The dependent variable is called the </a:t>
            </a:r>
            <a:r>
              <a:rPr lang="en-US" sz="2000" b="1" dirty="0" err="1"/>
              <a:t>logit</a:t>
            </a:r>
            <a:r>
              <a:rPr lang="en-US" sz="2000" dirty="0"/>
              <a:t>, which is the natural logarithm of </a:t>
            </a:r>
            <a:r>
              <a:rPr lang="en-US" sz="2000" i="1" dirty="0"/>
              <a:t>p</a:t>
            </a:r>
            <a:r>
              <a:rPr lang="en-US" sz="2000" dirty="0"/>
              <a:t>/(1 – </a:t>
            </a:r>
            <a:r>
              <a:rPr lang="en-US" sz="2000" i="1" dirty="0"/>
              <a:t>p</a:t>
            </a:r>
            <a:r>
              <a:rPr lang="en-US" sz="2000" dirty="0"/>
              <a:t>) – called the </a:t>
            </a:r>
            <a:r>
              <a:rPr lang="en-US" sz="2000" b="1" dirty="0"/>
              <a:t>odds</a:t>
            </a:r>
            <a:r>
              <a:rPr lang="en-US" sz="2000" dirty="0"/>
              <a:t> of belonging to category 1.  </a:t>
            </a:r>
          </a:p>
          <a:p>
            <a:pPr algn="just"/>
            <a:r>
              <a:rPr lang="en-US" sz="2000" dirty="0"/>
              <a:t>The form of a logistic regression model is</a:t>
            </a:r>
          </a:p>
          <a:p>
            <a:pPr algn="just"/>
            <a:endParaRPr lang="en-US" sz="2000" dirty="0"/>
          </a:p>
          <a:p>
            <a:pPr algn="just"/>
            <a:endParaRPr lang="en-US" sz="2000" dirty="0"/>
          </a:p>
          <a:p>
            <a:pPr algn="just"/>
            <a:r>
              <a:rPr lang="en-US" sz="2000" dirty="0"/>
              <a:t>The </a:t>
            </a:r>
            <a:r>
              <a:rPr lang="en-US" sz="2000" dirty="0" err="1"/>
              <a:t>logit</a:t>
            </a:r>
            <a:r>
              <a:rPr lang="en-US" sz="2000" dirty="0"/>
              <a:t> function can be solved for </a:t>
            </a:r>
            <a:r>
              <a:rPr lang="en-US" sz="2000" i="1" dirty="0"/>
              <a:t>p</a:t>
            </a:r>
            <a:r>
              <a:rPr lang="en-US" sz="2000" dirty="0"/>
              <a:t>:</a:t>
            </a:r>
          </a:p>
          <a:p>
            <a:pPr algn="just"/>
            <a:endParaRPr lang="en-US" sz="2000" dirty="0"/>
          </a:p>
        </p:txBody>
      </p:sp>
      <p:sp>
        <p:nvSpPr>
          <p:cNvPr id="3" name="Title 2"/>
          <p:cNvSpPr>
            <a:spLocks noGrp="1"/>
          </p:cNvSpPr>
          <p:nvPr>
            <p:ph type="title"/>
          </p:nvPr>
        </p:nvSpPr>
        <p:spPr/>
        <p:txBody>
          <a:bodyPr>
            <a:normAutofit/>
          </a:bodyPr>
          <a:lstStyle/>
          <a:p>
            <a:r>
              <a:rPr lang="en-US" dirty="0" smtClean="0"/>
              <a:t>Classification Using Logistic Regression</a:t>
            </a:r>
            <a:endParaRPr lang="en-US" dirty="0"/>
          </a:p>
        </p:txBody>
      </p:sp>
      <p:pic>
        <p:nvPicPr>
          <p:cNvPr id="6" name="Picture 5"/>
          <p:cNvPicPr>
            <a:picLocks noChangeAspect="1"/>
          </p:cNvPicPr>
          <p:nvPr/>
        </p:nvPicPr>
        <p:blipFill>
          <a:blip r:embed="rId2"/>
          <a:stretch>
            <a:fillRect/>
          </a:stretch>
        </p:blipFill>
        <p:spPr>
          <a:xfrm>
            <a:off x="3262028" y="4735998"/>
            <a:ext cx="5400600" cy="654944"/>
          </a:xfrm>
          <a:prstGeom prst="rect">
            <a:avLst/>
          </a:prstGeom>
        </p:spPr>
      </p:pic>
      <p:pic>
        <p:nvPicPr>
          <p:cNvPr id="7" name="Picture 6"/>
          <p:cNvPicPr>
            <a:picLocks noChangeAspect="1"/>
          </p:cNvPicPr>
          <p:nvPr/>
        </p:nvPicPr>
        <p:blipFill>
          <a:blip r:embed="rId3"/>
          <a:stretch>
            <a:fillRect/>
          </a:stretch>
        </p:blipFill>
        <p:spPr>
          <a:xfrm>
            <a:off x="3262028" y="6082754"/>
            <a:ext cx="5400600" cy="69181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56</a:t>
            </a:fld>
            <a:endParaRPr lang="en-US"/>
          </a:p>
        </p:txBody>
      </p:sp>
    </p:spTree>
    <p:extLst>
      <p:ext uri="{BB962C8B-B14F-4D97-AF65-F5344CB8AC3E}">
        <p14:creationId xmlns:p14="http://schemas.microsoft.com/office/powerpoint/2010/main" val="67357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4042792" cy="4525962"/>
          </a:xfrm>
        </p:spPr>
        <p:txBody>
          <a:bodyPr/>
          <a:lstStyle/>
          <a:p>
            <a:pPr>
              <a:spcBef>
                <a:spcPts val="600"/>
              </a:spcBef>
            </a:pPr>
            <a:r>
              <a:rPr lang="en-US" sz="2400" i="1" dirty="0" err="1"/>
              <a:t>XLMiner</a:t>
            </a:r>
            <a:r>
              <a:rPr lang="en-US" sz="2400" i="1" dirty="0"/>
              <a:t> &gt; Classify &gt; Logistic Regression</a:t>
            </a:r>
            <a:endParaRPr lang="en-US" sz="2400" dirty="0"/>
          </a:p>
          <a:p>
            <a:r>
              <a:rPr lang="en-US" sz="2400" dirty="0"/>
              <a:t>Partition the data</a:t>
            </a:r>
          </a:p>
          <a:p>
            <a:r>
              <a:rPr lang="en-US" sz="2400" dirty="0"/>
              <a:t>Specify the data range, the input variables, and the output variable.</a:t>
            </a:r>
          </a:p>
        </p:txBody>
      </p:sp>
      <p:sp>
        <p:nvSpPr>
          <p:cNvPr id="3" name="Title 2"/>
          <p:cNvSpPr>
            <a:spLocks noGrp="1"/>
          </p:cNvSpPr>
          <p:nvPr>
            <p:ph type="title"/>
          </p:nvPr>
        </p:nvSpPr>
        <p:spPr>
          <a:xfrm>
            <a:off x="1991544" y="260648"/>
            <a:ext cx="8229600" cy="1143000"/>
          </a:xfrm>
        </p:spPr>
        <p:txBody>
          <a:bodyPr>
            <a:noAutofit/>
          </a:bodyPr>
          <a:lstStyle/>
          <a:p>
            <a:r>
              <a:rPr lang="en-US" sz="2800" dirty="0"/>
              <a:t>Example 10.14: Classifying Credit Approval Decisions Using Logistic Regression </a:t>
            </a:r>
          </a:p>
        </p:txBody>
      </p:sp>
      <p:pic>
        <p:nvPicPr>
          <p:cNvPr id="7" name="Picture 6" descr="BA2-Figure-10.36-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958" y="1481138"/>
            <a:ext cx="4032448" cy="478789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57</a:t>
            </a:fld>
            <a:endParaRPr lang="en-US"/>
          </a:p>
        </p:txBody>
      </p:sp>
    </p:spTree>
    <p:extLst>
      <p:ext uri="{BB962C8B-B14F-4D97-AF65-F5344CB8AC3E}">
        <p14:creationId xmlns:p14="http://schemas.microsoft.com/office/powerpoint/2010/main" val="2546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4114800" cy="4525962"/>
          </a:xfrm>
        </p:spPr>
        <p:txBody>
          <a:bodyPr/>
          <a:lstStyle/>
          <a:p>
            <a:r>
              <a:rPr lang="en-US" sz="2400" dirty="0"/>
              <a:t>Step 2</a:t>
            </a:r>
          </a:p>
          <a:p>
            <a:r>
              <a:rPr lang="en-US" sz="2400" dirty="0"/>
              <a:t>The </a:t>
            </a:r>
            <a:r>
              <a:rPr lang="en-US" sz="2400" i="1" dirty="0"/>
              <a:t>Best Subsets </a:t>
            </a:r>
            <a:r>
              <a:rPr lang="en-US" sz="2400" dirty="0"/>
              <a:t>button allows </a:t>
            </a:r>
            <a:r>
              <a:rPr lang="en-US" sz="2400" i="1" dirty="0" err="1"/>
              <a:t>XLMiner</a:t>
            </a:r>
            <a:r>
              <a:rPr lang="en-US" sz="2400" dirty="0"/>
              <a:t> to evaluate all possible models with subsets of the independent variables. </a:t>
            </a:r>
          </a:p>
          <a:p>
            <a:pPr lvl="1"/>
            <a:r>
              <a:rPr lang="en-US" sz="2000" dirty="0"/>
              <a:t>This is useful in choosing models that eliminate insignificant independent variables.</a:t>
            </a:r>
          </a:p>
        </p:txBody>
      </p:sp>
      <p:sp>
        <p:nvSpPr>
          <p:cNvPr id="3" name="Title 2"/>
          <p:cNvSpPr>
            <a:spLocks noGrp="1"/>
          </p:cNvSpPr>
          <p:nvPr>
            <p:ph type="title"/>
          </p:nvPr>
        </p:nvSpPr>
        <p:spPr/>
        <p:txBody>
          <a:bodyPr/>
          <a:lstStyle/>
          <a:p>
            <a:r>
              <a:rPr lang="en-US" dirty="0" smtClean="0"/>
              <a:t>Example 10.14 Continued</a:t>
            </a:r>
            <a:endParaRPr lang="en-US" dirty="0"/>
          </a:p>
        </p:txBody>
      </p:sp>
      <p:pic>
        <p:nvPicPr>
          <p:cNvPr id="6" name="Picture 5" descr="BA2-Figure-10.3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56" y="1268760"/>
            <a:ext cx="2722246" cy="1897904"/>
          </a:xfrm>
          <a:prstGeom prst="rect">
            <a:avLst/>
          </a:prstGeom>
        </p:spPr>
      </p:pic>
      <p:pic>
        <p:nvPicPr>
          <p:cNvPr id="9" name="Picture 8" descr="BA2-Figure-10.38-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129" y="3514635"/>
            <a:ext cx="3855904" cy="2915961"/>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58</a:t>
            </a:fld>
            <a:endParaRPr lang="en-US"/>
          </a:p>
        </p:txBody>
      </p:sp>
    </p:spTree>
    <p:extLst>
      <p:ext uri="{BB962C8B-B14F-4D97-AF65-F5344CB8AC3E}">
        <p14:creationId xmlns:p14="http://schemas.microsoft.com/office/powerpoint/2010/main" val="30437975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Step 3</a:t>
            </a:r>
            <a:endParaRPr lang="en-US" dirty="0"/>
          </a:p>
        </p:txBody>
      </p:sp>
      <p:sp>
        <p:nvSpPr>
          <p:cNvPr id="3" name="Title 2"/>
          <p:cNvSpPr>
            <a:spLocks noGrp="1"/>
          </p:cNvSpPr>
          <p:nvPr>
            <p:ph type="title"/>
          </p:nvPr>
        </p:nvSpPr>
        <p:spPr/>
        <p:txBody>
          <a:bodyPr/>
          <a:lstStyle/>
          <a:p>
            <a:r>
              <a:rPr lang="en-US" dirty="0" smtClean="0"/>
              <a:t>Example 10.14 Continued</a:t>
            </a:r>
            <a:endParaRPr lang="en-US" dirty="0"/>
          </a:p>
        </p:txBody>
      </p:sp>
      <p:pic>
        <p:nvPicPr>
          <p:cNvPr id="7" name="Picture 6" descr="BA2-Figure-10.39-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857" y="1525898"/>
            <a:ext cx="4176464" cy="476887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59</a:t>
            </a:fld>
            <a:endParaRPr lang="en-US"/>
          </a:p>
        </p:txBody>
      </p:sp>
    </p:spTree>
    <p:extLst>
      <p:ext uri="{BB962C8B-B14F-4D97-AF65-F5344CB8AC3E}">
        <p14:creationId xmlns:p14="http://schemas.microsoft.com/office/powerpoint/2010/main" val="1059827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10.1 Continued </a:t>
            </a:r>
            <a:endParaRPr lang="en-US" dirty="0"/>
          </a:p>
        </p:txBody>
      </p:sp>
      <p:pic>
        <p:nvPicPr>
          <p:cNvPr id="7" name="Picture 6" descr="BA2-Figure-10.4-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2060849"/>
            <a:ext cx="7812360" cy="3984717"/>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6</a:t>
            </a:fld>
            <a:endParaRPr lang="en-US"/>
          </a:p>
        </p:txBody>
      </p:sp>
    </p:spTree>
    <p:extLst>
      <p:ext uri="{BB962C8B-B14F-4D97-AF65-F5344CB8AC3E}">
        <p14:creationId xmlns:p14="http://schemas.microsoft.com/office/powerpoint/2010/main" val="1317750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10.14 Continued</a:t>
            </a:r>
            <a:endParaRPr lang="en-US" dirty="0"/>
          </a:p>
        </p:txBody>
      </p:sp>
      <p:pic>
        <p:nvPicPr>
          <p:cNvPr id="7" name="Picture 6" descr="BA2-Figure-10.40-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060849"/>
            <a:ext cx="8820472" cy="2734813"/>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60</a:t>
            </a:fld>
            <a:endParaRPr lang="en-US"/>
          </a:p>
        </p:txBody>
      </p:sp>
    </p:spTree>
    <p:extLst>
      <p:ext uri="{BB962C8B-B14F-4D97-AF65-F5344CB8AC3E}">
        <p14:creationId xmlns:p14="http://schemas.microsoft.com/office/powerpoint/2010/main" val="30902537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2-Figure-10.39-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25" y="836712"/>
            <a:ext cx="2158451" cy="2464614"/>
          </a:xfrm>
          <a:prstGeom prst="rect">
            <a:avLst/>
          </a:prstGeom>
        </p:spPr>
      </p:pic>
      <p:sp>
        <p:nvSpPr>
          <p:cNvPr id="86017" name="Content Placeholder 1"/>
          <p:cNvSpPr>
            <a:spLocks noGrp="1"/>
          </p:cNvSpPr>
          <p:nvPr>
            <p:ph idx="1"/>
          </p:nvPr>
        </p:nvSpPr>
        <p:spPr>
          <a:xfrm>
            <a:off x="1981200" y="1412777"/>
            <a:ext cx="3466728" cy="4230787"/>
          </a:xfrm>
        </p:spPr>
        <p:txBody>
          <a:bodyPr/>
          <a:lstStyle/>
          <a:p>
            <a:r>
              <a:rPr lang="en-US" sz="2000" dirty="0"/>
              <a:t>In Step 3 click on </a:t>
            </a:r>
            <a:r>
              <a:rPr lang="en-US" sz="2000" i="1" dirty="0"/>
              <a:t>In worksheet </a:t>
            </a:r>
            <a:r>
              <a:rPr lang="en-US" sz="2000" dirty="0"/>
              <a:t>in the </a:t>
            </a:r>
            <a:r>
              <a:rPr lang="en-US" sz="2000" i="1" dirty="0"/>
              <a:t>Score new data</a:t>
            </a:r>
            <a:r>
              <a:rPr lang="en-US" sz="2000" dirty="0"/>
              <a:t> pane of the dialog.</a:t>
            </a:r>
          </a:p>
        </p:txBody>
      </p:sp>
      <p:sp>
        <p:nvSpPr>
          <p:cNvPr id="5" name="Title 4"/>
          <p:cNvSpPr>
            <a:spLocks noGrp="1"/>
          </p:cNvSpPr>
          <p:nvPr>
            <p:ph type="title"/>
          </p:nvPr>
        </p:nvSpPr>
        <p:spPr>
          <a:xfrm>
            <a:off x="1981200" y="274638"/>
            <a:ext cx="8229600" cy="868362"/>
          </a:xfrm>
        </p:spPr>
        <p:txBody>
          <a:bodyPr>
            <a:normAutofit fontScale="90000"/>
          </a:bodyPr>
          <a:lstStyle/>
          <a:p>
            <a:pPr>
              <a:defRPr/>
            </a:pPr>
            <a:r>
              <a:rPr lang="en-US" sz="3200" dirty="0"/>
              <a:t>Example 10.15: Using Logistic Regression to Classify New Data</a:t>
            </a:r>
          </a:p>
        </p:txBody>
      </p:sp>
      <p:sp>
        <p:nvSpPr>
          <p:cNvPr id="3" name="Rounded Rectangle 2"/>
          <p:cNvSpPr/>
          <p:nvPr/>
        </p:nvSpPr>
        <p:spPr>
          <a:xfrm>
            <a:off x="7320136" y="1916832"/>
            <a:ext cx="936104" cy="648072"/>
          </a:xfrm>
          <a:prstGeom prst="round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A2-Figure-10.42-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3501008"/>
            <a:ext cx="6956758" cy="2592288"/>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61</a:t>
            </a:fld>
            <a:endParaRPr lang="en-US"/>
          </a:p>
        </p:txBody>
      </p:sp>
    </p:spTree>
    <p:extLst>
      <p:ext uri="{BB962C8B-B14F-4D97-AF65-F5344CB8AC3E}">
        <p14:creationId xmlns:p14="http://schemas.microsoft.com/office/powerpoint/2010/main" val="20922291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Content Placeholder 1"/>
          <p:cNvSpPr>
            <a:spLocks noGrp="1"/>
          </p:cNvSpPr>
          <p:nvPr>
            <p:ph idx="1"/>
          </p:nvPr>
        </p:nvSpPr>
        <p:spPr>
          <a:xfrm>
            <a:off x="1858652" y="1502791"/>
            <a:ext cx="8229600" cy="4525963"/>
          </a:xfrm>
        </p:spPr>
        <p:txBody>
          <a:bodyPr/>
          <a:lstStyle/>
          <a:p>
            <a:pPr algn="just" eaLnBrk="1" hangingPunct="1"/>
            <a:r>
              <a:rPr lang="en-US" b="1" dirty="0" smtClean="0"/>
              <a:t>Association </a:t>
            </a:r>
            <a:r>
              <a:rPr lang="en-US" b="1" dirty="0"/>
              <a:t>rule mining</a:t>
            </a:r>
            <a:r>
              <a:rPr lang="en-US" dirty="0"/>
              <a:t>, often called </a:t>
            </a:r>
            <a:r>
              <a:rPr lang="en-US" i="1" dirty="0"/>
              <a:t>affinity </a:t>
            </a:r>
            <a:r>
              <a:rPr lang="en-US" i="1" dirty="0" smtClean="0"/>
              <a:t>analysis</a:t>
            </a:r>
            <a:r>
              <a:rPr lang="en-US" dirty="0" smtClean="0"/>
              <a:t>,</a:t>
            </a:r>
            <a:r>
              <a:rPr lang="en-US" i="1" dirty="0" smtClean="0"/>
              <a:t> </a:t>
            </a:r>
            <a:r>
              <a:rPr lang="en-US" dirty="0" smtClean="0"/>
              <a:t>seeks to uncover associations and</a:t>
            </a:r>
            <a:r>
              <a:rPr lang="en-US" dirty="0"/>
              <a:t>/or correlation </a:t>
            </a:r>
            <a:r>
              <a:rPr lang="en-US" dirty="0" smtClean="0"/>
              <a:t>relationships in large data sets</a:t>
            </a:r>
          </a:p>
          <a:p>
            <a:pPr lvl="1" algn="just" eaLnBrk="1" hangingPunct="1"/>
            <a:r>
              <a:rPr lang="en-US" dirty="0" smtClean="0"/>
              <a:t>Association rules identify attributes that occur together frequently in a given data set.</a:t>
            </a:r>
          </a:p>
          <a:p>
            <a:pPr lvl="1" algn="just" eaLnBrk="1" hangingPunct="1"/>
            <a:r>
              <a:rPr lang="en-US" b="1" dirty="0" smtClean="0"/>
              <a:t>Market basket analysis</a:t>
            </a:r>
            <a:r>
              <a:rPr lang="en-US" dirty="0" smtClean="0"/>
              <a:t>, for example, is used determine groups of items consumers tend to purchase together.</a:t>
            </a:r>
          </a:p>
          <a:p>
            <a:pPr algn="just" eaLnBrk="1" hangingPunct="1"/>
            <a:r>
              <a:rPr lang="en-US" dirty="0" smtClean="0"/>
              <a:t>Association rules provide information in the form of if-then (antecedent-consequent) statements.</a:t>
            </a:r>
          </a:p>
        </p:txBody>
      </p:sp>
      <p:sp>
        <p:nvSpPr>
          <p:cNvPr id="5" name="Title 4"/>
          <p:cNvSpPr>
            <a:spLocks noGrp="1"/>
          </p:cNvSpPr>
          <p:nvPr>
            <p:ph type="title"/>
          </p:nvPr>
        </p:nvSpPr>
        <p:spPr/>
        <p:txBody>
          <a:bodyPr/>
          <a:lstStyle/>
          <a:p>
            <a:pPr>
              <a:defRPr/>
            </a:pPr>
            <a:r>
              <a:rPr lang="en-US" sz="3200" dirty="0"/>
              <a:t>Association Rule Mining</a:t>
            </a:r>
          </a:p>
        </p:txBody>
      </p:sp>
      <p:sp>
        <p:nvSpPr>
          <p:cNvPr id="2" name="Slide Number Placeholder 1"/>
          <p:cNvSpPr>
            <a:spLocks noGrp="1"/>
          </p:cNvSpPr>
          <p:nvPr>
            <p:ph type="sldNum" sz="quarter" idx="12"/>
          </p:nvPr>
        </p:nvSpPr>
        <p:spPr/>
        <p:txBody>
          <a:bodyPr/>
          <a:lstStyle/>
          <a:p>
            <a:fld id="{3B60663A-D731-422C-B01D-A30E991BA9F9}" type="slidenum">
              <a:rPr lang="en-US" smtClean="0"/>
              <a:t>62</a:t>
            </a:fld>
            <a:endParaRPr lang="en-US"/>
          </a:p>
        </p:txBody>
      </p:sp>
    </p:spTree>
    <p:extLst>
      <p:ext uri="{BB962C8B-B14F-4D97-AF65-F5344CB8AC3E}">
        <p14:creationId xmlns:p14="http://schemas.microsoft.com/office/powerpoint/2010/main" val="470437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Content Placeholder 1"/>
          <p:cNvSpPr>
            <a:spLocks noGrp="1"/>
          </p:cNvSpPr>
          <p:nvPr>
            <p:ph idx="1"/>
          </p:nvPr>
        </p:nvSpPr>
        <p:spPr>
          <a:xfrm>
            <a:off x="2032000" y="1412777"/>
            <a:ext cx="8229600" cy="4256187"/>
          </a:xfrm>
        </p:spPr>
        <p:txBody>
          <a:bodyPr/>
          <a:lstStyle/>
          <a:p>
            <a:pPr eaLnBrk="1" hangingPunct="1"/>
            <a:r>
              <a:rPr lang="en-US" sz="2400" i="1" dirty="0"/>
              <a:t>PC Purchase Data</a:t>
            </a:r>
          </a:p>
          <a:p>
            <a:pPr eaLnBrk="1" hangingPunct="1"/>
            <a:r>
              <a:rPr lang="en-US" sz="2400" dirty="0"/>
              <a:t>We might want to know which components are often ordered together.</a:t>
            </a:r>
          </a:p>
        </p:txBody>
      </p:sp>
      <p:sp>
        <p:nvSpPr>
          <p:cNvPr id="5" name="Title 4"/>
          <p:cNvSpPr>
            <a:spLocks noGrp="1"/>
          </p:cNvSpPr>
          <p:nvPr>
            <p:ph type="title"/>
          </p:nvPr>
        </p:nvSpPr>
        <p:spPr>
          <a:xfrm>
            <a:off x="1981200" y="274638"/>
            <a:ext cx="8229600" cy="868362"/>
          </a:xfrm>
        </p:spPr>
        <p:txBody>
          <a:bodyPr>
            <a:normAutofit fontScale="90000"/>
          </a:bodyPr>
          <a:lstStyle/>
          <a:p>
            <a:pPr>
              <a:defRPr/>
            </a:pPr>
            <a:r>
              <a:rPr lang="en-US" sz="3200" dirty="0"/>
              <a:t>Example 10.16: Custom Computer Configuration</a:t>
            </a:r>
          </a:p>
        </p:txBody>
      </p:sp>
      <p:pic>
        <p:nvPicPr>
          <p:cNvPr id="3" name="Picture 2" descr="BA2-Figure-10.43-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3220692"/>
            <a:ext cx="8206065" cy="2448272"/>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63</a:t>
            </a:fld>
            <a:endParaRPr lang="en-US"/>
          </a:p>
        </p:txBody>
      </p:sp>
    </p:spTree>
    <p:extLst>
      <p:ext uri="{BB962C8B-B14F-4D97-AF65-F5344CB8AC3E}">
        <p14:creationId xmlns:p14="http://schemas.microsoft.com/office/powerpoint/2010/main" val="5995636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95400"/>
            <a:ext cx="8382000" cy="4800600"/>
          </a:xfrm>
        </p:spPr>
        <p:txBody>
          <a:bodyPr>
            <a:noAutofit/>
          </a:bodyPr>
          <a:lstStyle/>
          <a:p>
            <a:pPr marL="365760" indent="-256032">
              <a:buFont typeface="Wingdings 3"/>
              <a:buChar char=""/>
              <a:defRPr/>
            </a:pPr>
            <a:r>
              <a:rPr lang="en-US" sz="2000" b="1" dirty="0"/>
              <a:t>Support for the (association) rule </a:t>
            </a:r>
            <a:r>
              <a:rPr lang="en-US" sz="2000" dirty="0"/>
              <a:t>is the percentage (or number) of transactions that include all items both antecedent and consequent.</a:t>
            </a:r>
          </a:p>
          <a:p>
            <a:r>
              <a:rPr lang="en-US" sz="2000" b="1" dirty="0"/>
              <a:t>Confidence of the (association) rule </a:t>
            </a:r>
            <a:r>
              <a:rPr lang="en-US" sz="2000" dirty="0"/>
              <a:t>is the ratio of the number of transactions that include all items in the consequent as well as the antecedent (namely, the support) to the number of transactions that include all items in the antecedent.</a:t>
            </a:r>
          </a:p>
          <a:p>
            <a:pPr marL="365760" indent="-256032">
              <a:spcBef>
                <a:spcPts val="1200"/>
              </a:spcBef>
              <a:buFont typeface="Wingdings 3"/>
              <a:buChar char=""/>
              <a:defRPr/>
            </a:pPr>
            <a:endParaRPr lang="en-US" sz="2000" u="sng" dirty="0"/>
          </a:p>
          <a:p>
            <a:pPr marL="365760" indent="-256032">
              <a:spcBef>
                <a:spcPts val="1200"/>
              </a:spcBef>
              <a:buFont typeface="Wingdings 3"/>
              <a:buChar char=""/>
              <a:defRPr/>
            </a:pPr>
            <a:endParaRPr lang="en-US" sz="2000" u="sng" dirty="0"/>
          </a:p>
          <a:p>
            <a:pPr marL="365760" indent="-256032">
              <a:spcBef>
                <a:spcPts val="1200"/>
              </a:spcBef>
              <a:buFont typeface="Wingdings 3"/>
              <a:buChar char=""/>
              <a:defRPr/>
            </a:pPr>
            <a:r>
              <a:rPr lang="en-US" sz="2000" b="1" dirty="0"/>
              <a:t>Lift</a:t>
            </a:r>
            <a:r>
              <a:rPr lang="en-US" sz="2000" dirty="0"/>
              <a:t> is a ratio of confidence to expected confidence.</a:t>
            </a:r>
          </a:p>
          <a:p>
            <a:pPr lvl="1"/>
            <a:r>
              <a:rPr lang="en-US" sz="1800" dirty="0"/>
              <a:t>Expected confidence is the number of transactions that include the consequent divided by the total number of transactions.</a:t>
            </a:r>
          </a:p>
          <a:p>
            <a:pPr lvl="1"/>
            <a:r>
              <a:rPr lang="en-US" sz="1800" dirty="0"/>
              <a:t>The higher the lift ratio, the stronger the association rule; a value greater than 1.0 is usually a good minimum.</a:t>
            </a:r>
          </a:p>
          <a:p>
            <a:pPr marL="365760" indent="-256032">
              <a:spcBef>
                <a:spcPts val="1200"/>
              </a:spcBef>
              <a:buFont typeface="Wingdings 3"/>
              <a:buChar char=""/>
              <a:defRPr/>
            </a:pPr>
            <a:endParaRPr lang="en-US" sz="2000" i="1" dirty="0"/>
          </a:p>
        </p:txBody>
      </p:sp>
      <p:sp>
        <p:nvSpPr>
          <p:cNvPr id="5" name="Title 4"/>
          <p:cNvSpPr>
            <a:spLocks noGrp="1"/>
          </p:cNvSpPr>
          <p:nvPr>
            <p:ph type="title"/>
          </p:nvPr>
        </p:nvSpPr>
        <p:spPr>
          <a:xfrm>
            <a:off x="1981200" y="274638"/>
            <a:ext cx="8229600" cy="868362"/>
          </a:xfrm>
        </p:spPr>
        <p:txBody>
          <a:bodyPr/>
          <a:lstStyle/>
          <a:p>
            <a:pPr>
              <a:defRPr/>
            </a:pPr>
            <a:r>
              <a:rPr lang="en-US" sz="3200" dirty="0"/>
              <a:t>Measuring Strength of Association</a:t>
            </a:r>
          </a:p>
        </p:txBody>
      </p:sp>
      <p:pic>
        <p:nvPicPr>
          <p:cNvPr id="3" name="Picture 2"/>
          <p:cNvPicPr>
            <a:picLocks noChangeAspect="1"/>
          </p:cNvPicPr>
          <p:nvPr/>
        </p:nvPicPr>
        <p:blipFill>
          <a:blip r:embed="rId2"/>
          <a:stretch>
            <a:fillRect/>
          </a:stretch>
        </p:blipFill>
        <p:spPr>
          <a:xfrm>
            <a:off x="2404678" y="3781198"/>
            <a:ext cx="7382644" cy="84407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64</a:t>
            </a:fld>
            <a:endParaRPr lang="en-US"/>
          </a:p>
        </p:txBody>
      </p:sp>
    </p:spTree>
    <p:extLst>
      <p:ext uri="{BB962C8B-B14F-4D97-AF65-F5344CB8AC3E}">
        <p14:creationId xmlns:p14="http://schemas.microsoft.com/office/powerpoint/2010/main" val="21148204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12776"/>
            <a:ext cx="8229600" cy="4594324"/>
          </a:xfrm>
        </p:spPr>
        <p:txBody>
          <a:bodyPr>
            <a:noAutofit/>
          </a:bodyPr>
          <a:lstStyle/>
          <a:p>
            <a:pPr marL="365760" indent="-256032" algn="just">
              <a:spcBef>
                <a:spcPts val="1200"/>
              </a:spcBef>
              <a:buFont typeface="Wingdings 3"/>
              <a:buChar char=""/>
              <a:defRPr/>
            </a:pPr>
            <a:r>
              <a:rPr lang="en-US" sz="2400" dirty="0"/>
              <a:t>A supermarket database has 100,000 point-of-sale transactions; 2000 include both A and B items; 5000 include C; and 800 include A, B, and C </a:t>
            </a:r>
          </a:p>
          <a:p>
            <a:pPr marL="344488" indent="-234950" algn="just">
              <a:defRPr/>
            </a:pPr>
            <a:r>
              <a:rPr lang="en-US" sz="2400" dirty="0"/>
              <a:t>Association rule: “If A and B are purchased, then C is also purchased.”</a:t>
            </a:r>
          </a:p>
          <a:p>
            <a:pPr marL="621348" lvl="1" indent="-256032" algn="just">
              <a:buFont typeface="Wingdings 3"/>
              <a:buChar char=""/>
              <a:defRPr/>
            </a:pPr>
            <a:r>
              <a:rPr lang="en-US" sz="2000" dirty="0"/>
              <a:t>Support = 800/100,000 = 0.008</a:t>
            </a:r>
          </a:p>
          <a:p>
            <a:pPr marL="621348" lvl="1" indent="-256032" algn="just">
              <a:buFont typeface="Wingdings 3"/>
              <a:buChar char=""/>
              <a:defRPr/>
            </a:pPr>
            <a:r>
              <a:rPr lang="en-US" sz="2000" dirty="0"/>
              <a:t>Confidence = 800/2000 = 0.40</a:t>
            </a:r>
          </a:p>
          <a:p>
            <a:pPr marL="621348" lvl="1" indent="-256032" algn="just">
              <a:buFont typeface="Wingdings 3"/>
              <a:buChar char=""/>
              <a:defRPr/>
            </a:pPr>
            <a:r>
              <a:rPr lang="en-US" sz="2000" dirty="0"/>
              <a:t>Expected confidence = 5000/100,000 = 0.05 </a:t>
            </a:r>
          </a:p>
          <a:p>
            <a:pPr marL="621348" lvl="1" indent="-256032" algn="just">
              <a:buFont typeface="Wingdings 3"/>
              <a:buChar char=""/>
              <a:defRPr/>
            </a:pPr>
            <a:r>
              <a:rPr lang="en-US" sz="2000" dirty="0"/>
              <a:t>Lift = 0.40/0.05 = 8</a:t>
            </a:r>
          </a:p>
        </p:txBody>
      </p:sp>
      <p:sp>
        <p:nvSpPr>
          <p:cNvPr id="5" name="Title 4"/>
          <p:cNvSpPr>
            <a:spLocks noGrp="1"/>
          </p:cNvSpPr>
          <p:nvPr>
            <p:ph type="title"/>
          </p:nvPr>
        </p:nvSpPr>
        <p:spPr>
          <a:xfrm>
            <a:off x="1981200" y="274638"/>
            <a:ext cx="8229600" cy="792162"/>
          </a:xfrm>
        </p:spPr>
        <p:txBody>
          <a:bodyPr>
            <a:normAutofit fontScale="90000"/>
          </a:bodyPr>
          <a:lstStyle/>
          <a:p>
            <a:pPr>
              <a:defRPr/>
            </a:pPr>
            <a:r>
              <a:rPr lang="en-US" sz="3200" dirty="0"/>
              <a:t>Example 10.17: Measuring Strength of Association</a:t>
            </a:r>
          </a:p>
        </p:txBody>
      </p:sp>
      <p:sp>
        <p:nvSpPr>
          <p:cNvPr id="3" name="Slide Number Placeholder 2"/>
          <p:cNvSpPr>
            <a:spLocks noGrp="1"/>
          </p:cNvSpPr>
          <p:nvPr>
            <p:ph type="sldNum" sz="quarter" idx="12"/>
          </p:nvPr>
        </p:nvSpPr>
        <p:spPr/>
        <p:txBody>
          <a:bodyPr/>
          <a:lstStyle/>
          <a:p>
            <a:fld id="{3B60663A-D731-422C-B01D-A30E991BA9F9}" type="slidenum">
              <a:rPr lang="en-US" smtClean="0"/>
              <a:t>65</a:t>
            </a:fld>
            <a:endParaRPr lang="en-US"/>
          </a:p>
        </p:txBody>
      </p:sp>
    </p:spTree>
    <p:extLst>
      <p:ext uri="{BB962C8B-B14F-4D97-AF65-F5344CB8AC3E}">
        <p14:creationId xmlns:p14="http://schemas.microsoft.com/office/powerpoint/2010/main" val="19491550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Content Placeholder 1"/>
          <p:cNvSpPr>
            <a:spLocks noGrp="1"/>
          </p:cNvSpPr>
          <p:nvPr>
            <p:ph idx="1"/>
          </p:nvPr>
        </p:nvSpPr>
        <p:spPr>
          <a:xfrm>
            <a:off x="1969286" y="1905000"/>
            <a:ext cx="4483348" cy="4336579"/>
          </a:xfrm>
        </p:spPr>
        <p:txBody>
          <a:bodyPr>
            <a:normAutofit fontScale="92500" lnSpcReduction="10000"/>
          </a:bodyPr>
          <a:lstStyle/>
          <a:p>
            <a:pPr>
              <a:spcBef>
                <a:spcPts val="600"/>
              </a:spcBef>
            </a:pPr>
            <a:r>
              <a:rPr lang="en-US" sz="2400" i="1" dirty="0" err="1"/>
              <a:t>XLMiner</a:t>
            </a:r>
            <a:r>
              <a:rPr lang="en-US" sz="2400" i="1" dirty="0"/>
              <a:t> &gt; Associate &gt; Association Rules</a:t>
            </a:r>
          </a:p>
          <a:p>
            <a:pPr>
              <a:spcBef>
                <a:spcPts val="600"/>
              </a:spcBef>
            </a:pPr>
            <a:r>
              <a:rPr lang="en-US" sz="2400" i="1" dirty="0"/>
              <a:t>Input options:</a:t>
            </a:r>
          </a:p>
          <a:p>
            <a:pPr lvl="1"/>
            <a:r>
              <a:rPr lang="en-US" sz="1800" dirty="0"/>
              <a:t>Data in binary matrix format: Choose this option if each column in the data represents a distinct item and the data are expressed as 0s and 1s. </a:t>
            </a:r>
          </a:p>
          <a:p>
            <a:pPr lvl="1"/>
            <a:r>
              <a:rPr lang="en-US" sz="1800" dirty="0"/>
              <a:t>Data in item list format: Choose this option if each row of data consists of item codes or names that are present in that transaction.</a:t>
            </a:r>
          </a:p>
          <a:p>
            <a:r>
              <a:rPr lang="en-US" sz="2200" dirty="0"/>
              <a:t>Specify minimum support and confidence parameters</a:t>
            </a:r>
          </a:p>
        </p:txBody>
      </p:sp>
      <p:sp>
        <p:nvSpPr>
          <p:cNvPr id="5" name="Title 4"/>
          <p:cNvSpPr>
            <a:spLocks noGrp="1"/>
          </p:cNvSpPr>
          <p:nvPr>
            <p:ph type="title"/>
          </p:nvPr>
        </p:nvSpPr>
        <p:spPr/>
        <p:txBody>
          <a:bodyPr/>
          <a:lstStyle/>
          <a:p>
            <a:pPr>
              <a:defRPr/>
            </a:pPr>
            <a:r>
              <a:rPr lang="en-US" sz="3200" dirty="0"/>
              <a:t>Example 10.18: Identifying Association Rules for </a:t>
            </a:r>
            <a:r>
              <a:rPr lang="en-US" sz="3200" i="1" dirty="0"/>
              <a:t>PC Purchase Data</a:t>
            </a:r>
          </a:p>
        </p:txBody>
      </p:sp>
      <p:pic>
        <p:nvPicPr>
          <p:cNvPr id="3" name="Picture 2" descr="BA2-Figure-10.44-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885" y="2722309"/>
            <a:ext cx="3889854" cy="3024336"/>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66</a:t>
            </a:fld>
            <a:endParaRPr lang="en-US"/>
          </a:p>
        </p:txBody>
      </p:sp>
    </p:spTree>
    <p:extLst>
      <p:ext uri="{BB962C8B-B14F-4D97-AF65-F5344CB8AC3E}">
        <p14:creationId xmlns:p14="http://schemas.microsoft.com/office/powerpoint/2010/main" val="2263229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340768"/>
            <a:ext cx="8229600" cy="4666332"/>
          </a:xfrm>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10.18 Continued</a:t>
            </a:r>
            <a:endParaRPr lang="en-US" dirty="0"/>
          </a:p>
        </p:txBody>
      </p:sp>
      <p:sp>
        <p:nvSpPr>
          <p:cNvPr id="7" name="TextBox 6"/>
          <p:cNvSpPr txBox="1"/>
          <p:nvPr/>
        </p:nvSpPr>
        <p:spPr>
          <a:xfrm>
            <a:off x="2567608" y="5085185"/>
            <a:ext cx="7632848" cy="1015663"/>
          </a:xfrm>
          <a:prstGeom prst="rect">
            <a:avLst/>
          </a:prstGeom>
          <a:noFill/>
        </p:spPr>
        <p:txBody>
          <a:bodyPr wrap="square" rtlCol="0">
            <a:spAutoFit/>
          </a:bodyPr>
          <a:lstStyle/>
          <a:p>
            <a:r>
              <a:rPr lang="en-US" sz="2000" dirty="0"/>
              <a:t>Rule 1 states that if a customer purchased a 15-inch screen with an Intel Core i7 processor, then a 750 GB hard drive was </a:t>
            </a:r>
            <a:r>
              <a:rPr lang="en-US" sz="2000" dirty="0" smtClean="0"/>
              <a:t>also purchased</a:t>
            </a:r>
            <a:r>
              <a:rPr lang="en-US" sz="2000" dirty="0"/>
              <a:t>.</a:t>
            </a:r>
          </a:p>
        </p:txBody>
      </p:sp>
      <p:pic>
        <p:nvPicPr>
          <p:cNvPr id="8" name="Picture 7" descr="BA2-Figure-10.4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988840"/>
            <a:ext cx="7982544" cy="3024336"/>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67</a:t>
            </a:fld>
            <a:endParaRPr lang="en-US"/>
          </a:p>
        </p:txBody>
      </p:sp>
    </p:spTree>
    <p:extLst>
      <p:ext uri="{BB962C8B-B14F-4D97-AF65-F5344CB8AC3E}">
        <p14:creationId xmlns:p14="http://schemas.microsoft.com/office/powerpoint/2010/main" val="40434842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980728"/>
            <a:ext cx="8229600" cy="5026372"/>
          </a:xfrm>
        </p:spPr>
        <p:txBody>
          <a:bodyPr>
            <a:normAutofit fontScale="92500" lnSpcReduction="20000"/>
          </a:bodyPr>
          <a:lstStyle/>
          <a:p>
            <a:r>
              <a:rPr lang="en-US" sz="2000" dirty="0"/>
              <a:t>Display of Rule #1</a:t>
            </a:r>
          </a:p>
          <a:p>
            <a:endParaRPr lang="en-US" sz="2000" dirty="0"/>
          </a:p>
          <a:p>
            <a:endParaRPr lang="en-US" sz="2000" dirty="0"/>
          </a:p>
          <a:p>
            <a:endParaRPr lang="en-US" sz="2000" dirty="0"/>
          </a:p>
          <a:p>
            <a:endParaRPr lang="en-US" sz="2000" dirty="0"/>
          </a:p>
          <a:p>
            <a:pPr marL="109537" indent="0">
              <a:buNone/>
            </a:pPr>
            <a:endParaRPr lang="en-US" sz="2000" dirty="0"/>
          </a:p>
          <a:p>
            <a:pPr lvl="1"/>
            <a:r>
              <a:rPr lang="en-US" dirty="0"/>
              <a:t>Confidence (Conf.%) means that of the people who bought a 15-inch screen and a core i7 processor, all (100%) bought 750 GB hard drives as well.</a:t>
            </a:r>
          </a:p>
          <a:p>
            <a:pPr lvl="1"/>
            <a:r>
              <a:rPr lang="en-US" dirty="0"/>
              <a:t>Support (a) indicates that 5 customers bought a 15-inch screen and a core i7 processor.</a:t>
            </a:r>
          </a:p>
          <a:p>
            <a:pPr lvl="1"/>
            <a:r>
              <a:rPr lang="en-US" dirty="0"/>
              <a:t>Support (c) indicates the number of transactions involving the purchase of options, total.</a:t>
            </a:r>
          </a:p>
          <a:p>
            <a:pPr lvl="1"/>
            <a:r>
              <a:rPr lang="en-US" dirty="0"/>
              <a:t>Support (a U c) is the number of transactions in which a 15-inch screen, Intel Core i7, and 750 GB hard drive were ordered.</a:t>
            </a:r>
          </a:p>
          <a:p>
            <a:pPr lvl="1"/>
            <a:r>
              <a:rPr lang="en-US" dirty="0"/>
              <a:t>Lift Ratio indicates how much more likely we are to encounter a 750 GB transaction if we consider just those transactions where a 15-inch screen and Intel Core i7 are purchased, as compared to the entire population of transactions.</a:t>
            </a:r>
            <a:endParaRPr lang="en-US" sz="6600" dirty="0"/>
          </a:p>
        </p:txBody>
      </p:sp>
      <p:sp>
        <p:nvSpPr>
          <p:cNvPr id="3" name="Title 2"/>
          <p:cNvSpPr>
            <a:spLocks noGrp="1"/>
          </p:cNvSpPr>
          <p:nvPr>
            <p:ph type="title"/>
          </p:nvPr>
        </p:nvSpPr>
        <p:spPr>
          <a:xfrm>
            <a:off x="1991544" y="44624"/>
            <a:ext cx="8229600" cy="1143000"/>
          </a:xfrm>
        </p:spPr>
        <p:txBody>
          <a:bodyPr>
            <a:normAutofit/>
          </a:bodyPr>
          <a:lstStyle/>
          <a:p>
            <a:r>
              <a:rPr lang="en-US" dirty="0"/>
              <a:t>Example 10.18 Continued </a:t>
            </a:r>
          </a:p>
        </p:txBody>
      </p:sp>
      <p:pic>
        <p:nvPicPr>
          <p:cNvPr id="7" name="Picture 6" descr="BA2-Figure-10.46-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412776"/>
            <a:ext cx="7359917" cy="165618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68</a:t>
            </a:fld>
            <a:endParaRPr lang="en-US"/>
          </a:p>
        </p:txBody>
      </p:sp>
    </p:spTree>
    <p:extLst>
      <p:ext uri="{BB962C8B-B14F-4D97-AF65-F5344CB8AC3E}">
        <p14:creationId xmlns:p14="http://schemas.microsoft.com/office/powerpoint/2010/main" val="22730180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65760" indent="-256032">
              <a:buFont typeface="Wingdings 3"/>
              <a:buChar char=""/>
              <a:defRPr/>
            </a:pPr>
            <a:r>
              <a:rPr lang="en-US" dirty="0" smtClean="0">
                <a:ea typeface="+mn-ea"/>
                <a:cs typeface="+mn-cs"/>
              </a:rPr>
              <a:t>Correlation analysis can help us develop cause-and-effect models that relate lagging and leading measures.</a:t>
            </a:r>
          </a:p>
          <a:p>
            <a:pPr marL="621348" lvl="1" indent="-256032">
              <a:buFont typeface="Wingdings 3"/>
              <a:buChar char=""/>
              <a:defRPr/>
            </a:pPr>
            <a:r>
              <a:rPr lang="en-US" b="1" dirty="0" smtClean="0">
                <a:ea typeface="+mn-ea"/>
                <a:cs typeface="+mn-cs"/>
              </a:rPr>
              <a:t>Lagging measures </a:t>
            </a:r>
            <a:r>
              <a:rPr lang="en-US" dirty="0" smtClean="0">
                <a:ea typeface="+mn-ea"/>
                <a:cs typeface="+mn-cs"/>
              </a:rPr>
              <a:t>tell us what has happened and are often external business results such as profit, market share, or customer satisfaction.</a:t>
            </a:r>
          </a:p>
          <a:p>
            <a:pPr marL="621348" lvl="1" indent="-256032">
              <a:buFont typeface="Wingdings 3"/>
              <a:buChar char=""/>
              <a:defRPr/>
            </a:pPr>
            <a:r>
              <a:rPr lang="en-US" b="1" dirty="0" smtClean="0">
                <a:ea typeface="+mn-ea"/>
                <a:cs typeface="+mn-cs"/>
              </a:rPr>
              <a:t>Leading measures </a:t>
            </a:r>
            <a:r>
              <a:rPr lang="en-US" dirty="0" smtClean="0">
                <a:ea typeface="+mn-ea"/>
                <a:cs typeface="+mn-cs"/>
              </a:rPr>
              <a:t>predict what will happen and are usually internal metrics such as employee satisfaction, productivity, and turnover.</a:t>
            </a:r>
          </a:p>
          <a:p>
            <a:pPr marL="365760" indent="-256032">
              <a:buFont typeface="Wingdings 3"/>
              <a:buChar char=""/>
              <a:defRPr/>
            </a:pP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Cause-and-Effect Modeling</a:t>
            </a:r>
          </a:p>
        </p:txBody>
      </p:sp>
      <p:sp>
        <p:nvSpPr>
          <p:cNvPr id="3" name="Slide Number Placeholder 2"/>
          <p:cNvSpPr>
            <a:spLocks noGrp="1"/>
          </p:cNvSpPr>
          <p:nvPr>
            <p:ph type="sldNum" sz="quarter" idx="12"/>
          </p:nvPr>
        </p:nvSpPr>
        <p:spPr/>
        <p:txBody>
          <a:bodyPr/>
          <a:lstStyle/>
          <a:p>
            <a:fld id="{3B60663A-D731-422C-B01D-A30E991BA9F9}" type="slidenum">
              <a:rPr lang="en-US" smtClean="0"/>
              <a:t>69</a:t>
            </a:fld>
            <a:endParaRPr lang="en-US"/>
          </a:p>
        </p:txBody>
      </p:sp>
    </p:spTree>
    <p:extLst>
      <p:ext uri="{BB962C8B-B14F-4D97-AF65-F5344CB8AC3E}">
        <p14:creationId xmlns:p14="http://schemas.microsoft.com/office/powerpoint/2010/main" val="1746804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i="1" dirty="0" err="1"/>
              <a:t>XLMiner</a:t>
            </a:r>
            <a:r>
              <a:rPr lang="en-US" dirty="0"/>
              <a:t> </a:t>
            </a:r>
            <a:r>
              <a:rPr lang="en-US" dirty="0" smtClean="0"/>
              <a:t>has </a:t>
            </a:r>
            <a:r>
              <a:rPr lang="en-US" dirty="0"/>
              <a:t>the capability to produce boxplots, parallel coordinate charts, scatterplot matrix charts, and variable charts. </a:t>
            </a:r>
          </a:p>
          <a:p>
            <a:pPr lvl="1"/>
            <a:r>
              <a:rPr lang="en-US" dirty="0" smtClean="0"/>
              <a:t>These </a:t>
            </a:r>
            <a:r>
              <a:rPr lang="en-US" dirty="0"/>
              <a:t>are found from the </a:t>
            </a:r>
            <a:r>
              <a:rPr lang="en-US" i="1" dirty="0"/>
              <a:t>Explore</a:t>
            </a:r>
            <a:r>
              <a:rPr lang="en-US" dirty="0"/>
              <a:t> button in the </a:t>
            </a:r>
            <a:r>
              <a:rPr lang="en-US" i="1" dirty="0"/>
              <a:t>Data Analysis</a:t>
            </a:r>
            <a:r>
              <a:rPr lang="en-US" dirty="0"/>
              <a:t> group.</a:t>
            </a:r>
          </a:p>
          <a:p>
            <a:endParaRPr lang="en-US" dirty="0"/>
          </a:p>
        </p:txBody>
      </p:sp>
      <p:sp>
        <p:nvSpPr>
          <p:cNvPr id="3" name="Title 2"/>
          <p:cNvSpPr>
            <a:spLocks noGrp="1"/>
          </p:cNvSpPr>
          <p:nvPr>
            <p:ph type="title"/>
          </p:nvPr>
        </p:nvSpPr>
        <p:spPr/>
        <p:txBody>
          <a:bodyPr/>
          <a:lstStyle/>
          <a:p>
            <a:r>
              <a:rPr lang="en-US" dirty="0" smtClean="0"/>
              <a:t>Data Visualization</a:t>
            </a:r>
            <a:endParaRPr lang="en-US" dirty="0"/>
          </a:p>
        </p:txBody>
      </p:sp>
      <p:pic>
        <p:nvPicPr>
          <p:cNvPr id="7" name="Picture 6" descr="BA2-Figure-10.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744" y="3420396"/>
            <a:ext cx="7596336" cy="120403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7</a:t>
            </a:fld>
            <a:endParaRPr lang="en-US"/>
          </a:p>
        </p:txBody>
      </p:sp>
    </p:spTree>
    <p:extLst>
      <p:ext uri="{BB962C8B-B14F-4D97-AF65-F5344CB8AC3E}">
        <p14:creationId xmlns:p14="http://schemas.microsoft.com/office/powerpoint/2010/main" val="3952669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Content Placeholder 1"/>
          <p:cNvSpPr>
            <a:spLocks noGrp="1"/>
          </p:cNvSpPr>
          <p:nvPr>
            <p:ph idx="1"/>
          </p:nvPr>
        </p:nvSpPr>
        <p:spPr>
          <a:xfrm>
            <a:off x="1892238" y="1712357"/>
            <a:ext cx="8229600" cy="4525962"/>
          </a:xfrm>
        </p:spPr>
        <p:txBody>
          <a:bodyPr/>
          <a:lstStyle/>
          <a:p>
            <a:pPr eaLnBrk="1" hangingPunct="1"/>
            <a:r>
              <a:rPr lang="en-US" i="1" dirty="0" smtClean="0"/>
              <a:t>Ten Year Survey </a:t>
            </a:r>
            <a:r>
              <a:rPr lang="en-US" dirty="0" smtClean="0"/>
              <a:t>data</a:t>
            </a:r>
            <a:endParaRPr lang="en-US" i="1" dirty="0" smtClean="0"/>
          </a:p>
          <a:p>
            <a:pPr lvl="1" eaLnBrk="1" hangingPunct="1"/>
            <a:r>
              <a:rPr lang="en-US" dirty="0" smtClean="0"/>
              <a:t>Satisfaction was measured on a 1-5 scale.</a:t>
            </a:r>
          </a:p>
          <a:p>
            <a:pPr lvl="1" eaLnBrk="1" hangingPunct="1"/>
            <a:endParaRPr lang="en-US" dirty="0"/>
          </a:p>
          <a:p>
            <a:pPr lvl="1" eaLnBrk="1" hangingPunct="1"/>
            <a:endParaRPr lang="en-US" dirty="0" smtClean="0"/>
          </a:p>
          <a:p>
            <a:pPr lvl="1" eaLnBrk="1" hangingPunct="1"/>
            <a:endParaRPr lang="en-US" dirty="0"/>
          </a:p>
          <a:p>
            <a:pPr lvl="1" eaLnBrk="1" hangingPunct="1"/>
            <a:endParaRPr lang="en-US" dirty="0" smtClean="0"/>
          </a:p>
          <a:p>
            <a:pPr lvl="1" eaLnBrk="1" hangingPunct="1"/>
            <a:endParaRPr lang="en-US" dirty="0"/>
          </a:p>
          <a:p>
            <a:pPr eaLnBrk="1" hangingPunct="1"/>
            <a:r>
              <a:rPr lang="en-US" dirty="0" smtClean="0"/>
              <a:t>Correlation matrix</a:t>
            </a:r>
          </a:p>
        </p:txBody>
      </p:sp>
      <p:sp>
        <p:nvSpPr>
          <p:cNvPr id="5" name="Title 4"/>
          <p:cNvSpPr>
            <a:spLocks noGrp="1"/>
          </p:cNvSpPr>
          <p:nvPr>
            <p:ph type="title"/>
          </p:nvPr>
        </p:nvSpPr>
        <p:spPr/>
        <p:txBody>
          <a:bodyPr/>
          <a:lstStyle/>
          <a:p>
            <a:pPr>
              <a:defRPr/>
            </a:pPr>
            <a:r>
              <a:rPr lang="en-US" sz="3200" dirty="0"/>
              <a:t>Example 10.19: Using Correlation for Cause-and-Effect Modeling</a:t>
            </a:r>
          </a:p>
        </p:txBody>
      </p:sp>
      <p:pic>
        <p:nvPicPr>
          <p:cNvPr id="6" name="Picture 5" descr="BA2-Figure-10.47-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850" y="2424049"/>
            <a:ext cx="8030988" cy="1800200"/>
          </a:xfrm>
          <a:prstGeom prst="rect">
            <a:avLst/>
          </a:prstGeom>
        </p:spPr>
      </p:pic>
      <p:pic>
        <p:nvPicPr>
          <p:cNvPr id="7" name="Picture 6" descr="BA2-Figure-10.48-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4935940"/>
            <a:ext cx="8820472" cy="1092058"/>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70</a:t>
            </a:fld>
            <a:endParaRPr lang="en-US"/>
          </a:p>
        </p:txBody>
      </p:sp>
    </p:spTree>
    <p:extLst>
      <p:ext uri="{BB962C8B-B14F-4D97-AF65-F5344CB8AC3E}">
        <p14:creationId xmlns:p14="http://schemas.microsoft.com/office/powerpoint/2010/main" val="6300750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Content Placeholder 1"/>
          <p:cNvSpPr>
            <a:spLocks noGrp="1"/>
          </p:cNvSpPr>
          <p:nvPr>
            <p:ph idx="1"/>
          </p:nvPr>
        </p:nvSpPr>
        <p:spPr>
          <a:xfrm>
            <a:off x="1981200" y="1295401"/>
            <a:ext cx="8229600" cy="4525963"/>
          </a:xfrm>
        </p:spPr>
        <p:txBody>
          <a:bodyPr/>
          <a:lstStyle/>
          <a:p>
            <a:pPr eaLnBrk="1" hangingPunct="1"/>
            <a:r>
              <a:rPr lang="en-US" dirty="0" smtClean="0"/>
              <a:t>Logical model</a:t>
            </a:r>
          </a:p>
        </p:txBody>
      </p:sp>
      <p:sp>
        <p:nvSpPr>
          <p:cNvPr id="5" name="Title 4"/>
          <p:cNvSpPr>
            <a:spLocks noGrp="1"/>
          </p:cNvSpPr>
          <p:nvPr>
            <p:ph type="title"/>
          </p:nvPr>
        </p:nvSpPr>
        <p:spPr/>
        <p:txBody>
          <a:bodyPr/>
          <a:lstStyle/>
          <a:p>
            <a:pPr>
              <a:defRPr/>
            </a:pPr>
            <a:r>
              <a:rPr lang="en-US" sz="3200" dirty="0"/>
              <a:t>Example 10.19 Continued</a:t>
            </a:r>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656" y="1988840"/>
            <a:ext cx="5779008" cy="3816096"/>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71</a:t>
            </a:fld>
            <a:endParaRPr lang="en-US"/>
          </a:p>
        </p:txBody>
      </p:sp>
    </p:spTree>
    <p:extLst>
      <p:ext uri="{BB962C8B-B14F-4D97-AF65-F5344CB8AC3E}">
        <p14:creationId xmlns:p14="http://schemas.microsoft.com/office/powerpoint/2010/main" val="831927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99061" y="1797861"/>
            <a:ext cx="4727171" cy="2366816"/>
          </a:xfrm>
        </p:spPr>
        <p:txBody>
          <a:bodyPr>
            <a:normAutofit fontScale="85000" lnSpcReduction="20000"/>
          </a:bodyPr>
          <a:lstStyle/>
          <a:p>
            <a:r>
              <a:rPr lang="en-US" sz="2000" i="1" dirty="0" err="1"/>
              <a:t>XLMiner</a:t>
            </a:r>
            <a:r>
              <a:rPr lang="en-US" sz="2000" dirty="0"/>
              <a:t> &gt;</a:t>
            </a:r>
            <a:r>
              <a:rPr lang="en-US" sz="2000" i="1" dirty="0"/>
              <a:t>Data Analysis &gt;</a:t>
            </a:r>
            <a:r>
              <a:rPr lang="en-US" sz="2000" dirty="0"/>
              <a:t> </a:t>
            </a:r>
            <a:r>
              <a:rPr lang="en-US" sz="2000" i="1" dirty="0"/>
              <a:t>Explore</a:t>
            </a:r>
            <a:r>
              <a:rPr lang="en-US" sz="2000" dirty="0"/>
              <a:t> &gt; </a:t>
            </a:r>
            <a:r>
              <a:rPr lang="en-US" sz="2000" i="1" dirty="0"/>
              <a:t>Chart Wizard</a:t>
            </a:r>
            <a:r>
              <a:rPr lang="en-US" sz="2000" dirty="0"/>
              <a:t> &gt; </a:t>
            </a:r>
            <a:r>
              <a:rPr lang="en-US" sz="2000" i="1" dirty="0"/>
              <a:t>Boxplot</a:t>
            </a:r>
            <a:endParaRPr lang="en-US" sz="2000" dirty="0"/>
          </a:p>
          <a:p>
            <a:r>
              <a:rPr lang="en-US" sz="2000" dirty="0"/>
              <a:t>In the second dialog, choose </a:t>
            </a:r>
            <a:r>
              <a:rPr lang="en-US" sz="2000" i="1" dirty="0"/>
              <a:t>Months Employed </a:t>
            </a:r>
            <a:r>
              <a:rPr lang="en-US" sz="2000" dirty="0"/>
              <a:t>as the variable to plot on the vertical axis. </a:t>
            </a:r>
          </a:p>
          <a:p>
            <a:r>
              <a:rPr lang="en-US" sz="2000" dirty="0"/>
              <a:t>In the next dialog, choose </a:t>
            </a:r>
            <a:r>
              <a:rPr lang="en-US" sz="2000" i="1" dirty="0"/>
              <a:t>Marital Status </a:t>
            </a:r>
            <a:r>
              <a:rPr lang="en-US" sz="2000" dirty="0"/>
              <a:t>as the variable to plot on the horizontal axis. </a:t>
            </a:r>
          </a:p>
          <a:p>
            <a:r>
              <a:rPr lang="en-US" sz="2000" dirty="0"/>
              <a:t>Click </a:t>
            </a:r>
            <a:r>
              <a:rPr lang="en-US" sz="2000" i="1" dirty="0"/>
              <a:t>Finish</a:t>
            </a:r>
            <a:r>
              <a:rPr lang="en-US" sz="2000" dirty="0"/>
              <a:t> </a:t>
            </a:r>
          </a:p>
        </p:txBody>
      </p:sp>
      <p:sp>
        <p:nvSpPr>
          <p:cNvPr id="3" name="Title 2"/>
          <p:cNvSpPr>
            <a:spLocks noGrp="1"/>
          </p:cNvSpPr>
          <p:nvPr>
            <p:ph type="title"/>
          </p:nvPr>
        </p:nvSpPr>
        <p:spPr/>
        <p:txBody>
          <a:bodyPr>
            <a:normAutofit/>
          </a:bodyPr>
          <a:lstStyle/>
          <a:p>
            <a:r>
              <a:rPr lang="en-US" dirty="0" smtClean="0"/>
              <a:t>Example 10.2: A Boxplot for </a:t>
            </a:r>
            <a:r>
              <a:rPr lang="en-US" i="1" dirty="0" smtClean="0"/>
              <a:t>Credit Risk Data</a:t>
            </a:r>
            <a:endParaRPr lang="en-US" i="1" dirty="0"/>
          </a:p>
        </p:txBody>
      </p:sp>
      <p:pic>
        <p:nvPicPr>
          <p:cNvPr id="8" name="Picture 7" descr="BA2-Figure-10.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487" y="1556792"/>
            <a:ext cx="4113621" cy="2864299"/>
          </a:xfrm>
          <a:prstGeom prst="rect">
            <a:avLst/>
          </a:prstGeom>
        </p:spPr>
      </p:pic>
      <p:sp>
        <p:nvSpPr>
          <p:cNvPr id="5" name="Content Placeholder 1"/>
          <p:cNvSpPr txBox="1">
            <a:spLocks/>
          </p:cNvSpPr>
          <p:nvPr/>
        </p:nvSpPr>
        <p:spPr>
          <a:xfrm>
            <a:off x="5999017" y="4668523"/>
            <a:ext cx="6079376" cy="218947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err="1"/>
              <a:t>credit_risk</a:t>
            </a:r>
            <a:r>
              <a:rPr lang="en-US" sz="2000" dirty="0"/>
              <a:t>=read.csv</a:t>
            </a:r>
            <a:r>
              <a:rPr lang="en-US" sz="2000" dirty="0" smtClean="0"/>
              <a:t>(“~/</a:t>
            </a:r>
            <a:r>
              <a:rPr lang="en-US" sz="2000" dirty="0"/>
              <a:t>Credit_Risk_Data.csv</a:t>
            </a:r>
            <a:r>
              <a:rPr lang="en-US" sz="2000" dirty="0" smtClean="0"/>
              <a:t>")</a:t>
            </a:r>
          </a:p>
          <a:p>
            <a:r>
              <a:rPr lang="en-US" sz="2000" dirty="0" err="1"/>
              <a:t>credit_sampled</a:t>
            </a:r>
            <a:r>
              <a:rPr lang="en-US" sz="2000" dirty="0"/>
              <a:t> = </a:t>
            </a:r>
            <a:r>
              <a:rPr lang="en-US" sz="2000" dirty="0" err="1"/>
              <a:t>credit_risk</a:t>
            </a:r>
            <a:r>
              <a:rPr lang="en-US" sz="2000" dirty="0"/>
              <a:t>[sample(</a:t>
            </a:r>
            <a:r>
              <a:rPr lang="en-US" sz="2000" dirty="0" err="1"/>
              <a:t>nrow</a:t>
            </a:r>
            <a:r>
              <a:rPr lang="en-US" sz="2000" dirty="0"/>
              <a:t>(</a:t>
            </a:r>
            <a:r>
              <a:rPr lang="en-US" sz="2000" dirty="0" err="1"/>
              <a:t>credit_risk</a:t>
            </a:r>
            <a:r>
              <a:rPr lang="en-US" sz="2000" dirty="0"/>
              <a:t>), 20),]  # Getting 20 samples</a:t>
            </a:r>
            <a:endParaRPr lang="en-US" sz="2000" dirty="0" smtClean="0"/>
          </a:p>
          <a:p>
            <a:r>
              <a:rPr lang="en-US" sz="2000" dirty="0"/>
              <a:t>boxplot(</a:t>
            </a:r>
            <a:r>
              <a:rPr lang="en-US" sz="2000" dirty="0" err="1"/>
              <a:t>Months.Employed~Marital.Status,data</a:t>
            </a:r>
            <a:r>
              <a:rPr lang="en-US" sz="2000" dirty="0" smtClean="0"/>
              <a:t>=</a:t>
            </a:r>
            <a:r>
              <a:rPr lang="en-US" sz="2000" dirty="0"/>
              <a:t> </a:t>
            </a:r>
            <a:r>
              <a:rPr lang="en-US" sz="2000" dirty="0" err="1"/>
              <a:t>credit_sampled</a:t>
            </a:r>
            <a:r>
              <a:rPr lang="en-US" sz="2000" dirty="0" smtClean="0"/>
              <a:t>, </a:t>
            </a:r>
            <a:r>
              <a:rPr lang="en-US" sz="2000" dirty="0"/>
              <a:t>main="Marital status and months of employed",</a:t>
            </a:r>
            <a:r>
              <a:rPr lang="en-US" sz="2000" dirty="0" err="1"/>
              <a:t>xlab</a:t>
            </a:r>
            <a:r>
              <a:rPr lang="en-US" sz="2000" dirty="0"/>
              <a:t>="Marital Status", </a:t>
            </a:r>
            <a:r>
              <a:rPr lang="en-US" sz="2000" dirty="0" err="1"/>
              <a:t>ylab</a:t>
            </a:r>
            <a:r>
              <a:rPr lang="en-US" sz="2000" dirty="0"/>
              <a:t>="Months Employed")</a:t>
            </a:r>
          </a:p>
        </p:txBody>
      </p:sp>
      <p:pic>
        <p:nvPicPr>
          <p:cNvPr id="7" name="Picture 6"/>
          <p:cNvPicPr>
            <a:picLocks noChangeAspect="1"/>
          </p:cNvPicPr>
          <p:nvPr/>
        </p:nvPicPr>
        <p:blipFill>
          <a:blip r:embed="rId3"/>
          <a:stretch>
            <a:fillRect/>
          </a:stretch>
        </p:blipFill>
        <p:spPr>
          <a:xfrm>
            <a:off x="1332806" y="3846675"/>
            <a:ext cx="4396567" cy="2656037"/>
          </a:xfrm>
          <a:prstGeom prst="rect">
            <a:avLst/>
          </a:prstGeom>
        </p:spPr>
      </p:pic>
      <p:sp>
        <p:nvSpPr>
          <p:cNvPr id="9" name="Slide Number Placeholder 8"/>
          <p:cNvSpPr>
            <a:spLocks noGrp="1"/>
          </p:cNvSpPr>
          <p:nvPr>
            <p:ph type="sldNum" sz="quarter" idx="12"/>
          </p:nvPr>
        </p:nvSpPr>
        <p:spPr/>
        <p:txBody>
          <a:bodyPr/>
          <a:lstStyle/>
          <a:p>
            <a:fld id="{3B60663A-D731-422C-B01D-A30E991BA9F9}" type="slidenum">
              <a:rPr lang="en-US" smtClean="0"/>
              <a:t>8</a:t>
            </a:fld>
            <a:endParaRPr lang="en-US"/>
          </a:p>
        </p:txBody>
      </p:sp>
    </p:spTree>
    <p:extLst>
      <p:ext uri="{BB962C8B-B14F-4D97-AF65-F5344CB8AC3E}">
        <p14:creationId xmlns:p14="http://schemas.microsoft.com/office/powerpoint/2010/main" val="119277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15633" y="2033848"/>
            <a:ext cx="8915400" cy="3777622"/>
          </a:xfrm>
        </p:spPr>
        <p:txBody>
          <a:bodyPr/>
          <a:lstStyle/>
          <a:p>
            <a:pPr algn="just"/>
            <a:r>
              <a:rPr lang="en-US" dirty="0"/>
              <a:t>A </a:t>
            </a:r>
            <a:r>
              <a:rPr lang="en-US" b="1" dirty="0" smtClean="0"/>
              <a:t>parallel </a:t>
            </a:r>
            <a:r>
              <a:rPr lang="en-US" b="1" dirty="0"/>
              <a:t>coordinates </a:t>
            </a:r>
            <a:r>
              <a:rPr lang="en-US" b="1" dirty="0" smtClean="0"/>
              <a:t>chart </a:t>
            </a:r>
            <a:r>
              <a:rPr lang="en-US" dirty="0" smtClean="0"/>
              <a:t>consists </a:t>
            </a:r>
            <a:r>
              <a:rPr lang="en-US" dirty="0"/>
              <a:t>of a set of vertical axes, one for each variable selected. For each observation, a line is drawn connecting the vertical axes. The point at which the line crosses an axis represents the value for that variable. </a:t>
            </a:r>
            <a:endParaRPr lang="en-US" dirty="0" smtClean="0"/>
          </a:p>
          <a:p>
            <a:pPr algn="just"/>
            <a:r>
              <a:rPr lang="en-US" dirty="0" smtClean="0"/>
              <a:t>A </a:t>
            </a:r>
            <a:r>
              <a:rPr lang="en-US" dirty="0"/>
              <a:t>parallel coordinates chart creates a “multivariate profile,” and help an analyst to explore the data and draw basic conclusions.</a:t>
            </a:r>
          </a:p>
          <a:p>
            <a:pPr algn="just"/>
            <a:endParaRPr lang="en-US" dirty="0"/>
          </a:p>
        </p:txBody>
      </p:sp>
      <p:sp>
        <p:nvSpPr>
          <p:cNvPr id="3" name="Title 2"/>
          <p:cNvSpPr>
            <a:spLocks noGrp="1"/>
          </p:cNvSpPr>
          <p:nvPr>
            <p:ph type="title"/>
          </p:nvPr>
        </p:nvSpPr>
        <p:spPr/>
        <p:txBody>
          <a:bodyPr/>
          <a:lstStyle/>
          <a:p>
            <a:r>
              <a:rPr lang="en-US" dirty="0" smtClean="0"/>
              <a:t>Parallel Coordinates Chart</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9</a:t>
            </a:fld>
            <a:endParaRPr lang="en-US"/>
          </a:p>
        </p:txBody>
      </p:sp>
    </p:spTree>
    <p:extLst>
      <p:ext uri="{BB962C8B-B14F-4D97-AF65-F5344CB8AC3E}">
        <p14:creationId xmlns:p14="http://schemas.microsoft.com/office/powerpoint/2010/main" val="239481128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4939</TotalTime>
  <Words>3235</Words>
  <Application>Microsoft Office PowerPoint</Application>
  <PresentationFormat>Widescreen</PresentationFormat>
  <Paragraphs>398</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Century Gothic</vt:lpstr>
      <vt:lpstr>Wingdings</vt:lpstr>
      <vt:lpstr>Wingdings 3</vt:lpstr>
      <vt:lpstr>Wisp</vt:lpstr>
      <vt:lpstr>Chapter 10 Introduction to Data Mining</vt:lpstr>
      <vt:lpstr>Data Mining</vt:lpstr>
      <vt:lpstr>The Scope of Data Mining</vt:lpstr>
      <vt:lpstr>Data Exploration in XLMiner</vt:lpstr>
      <vt:lpstr>Example 10.1: Using XLMiner to Sample from a Worksheet</vt:lpstr>
      <vt:lpstr>Example 10.1 Continued </vt:lpstr>
      <vt:lpstr>Data Visualization</vt:lpstr>
      <vt:lpstr>Example 10.2: A Boxplot for Credit Risk Data</vt:lpstr>
      <vt:lpstr>Parallel Coordinates Chart</vt:lpstr>
      <vt:lpstr>Example 10.3: A Parallel Coordinates Chart for Credit Risk Data</vt:lpstr>
      <vt:lpstr>Scatterplot Matrix</vt:lpstr>
      <vt:lpstr>Example 10.4: A Scatterplot Matrix for Credit Risk Data</vt:lpstr>
      <vt:lpstr>Variable Plot</vt:lpstr>
      <vt:lpstr>Example 10.5: A Variable Plot of Credit Risk Data</vt:lpstr>
      <vt:lpstr>Dirty Data</vt:lpstr>
      <vt:lpstr>Cluster Analysis</vt:lpstr>
      <vt:lpstr>Cluster Analysis Methods</vt:lpstr>
      <vt:lpstr>Agglomerative vs. Divisive Clustering</vt:lpstr>
      <vt:lpstr>Distance Measures</vt:lpstr>
      <vt:lpstr>Agglomerative Clustering Methods</vt:lpstr>
      <vt:lpstr>Agglomerative Clustering Methods</vt:lpstr>
      <vt:lpstr>Example 10.6: Clustering Colleges and Universities Data</vt:lpstr>
      <vt:lpstr>Example 10.6 Continued</vt:lpstr>
      <vt:lpstr>Example 10.6 Continued</vt:lpstr>
      <vt:lpstr>Example 10.6 Continued </vt:lpstr>
      <vt:lpstr>Example 10.6 Continued </vt:lpstr>
      <vt:lpstr>Example 10.6 Continued</vt:lpstr>
      <vt:lpstr>Classification</vt:lpstr>
      <vt:lpstr>Credit Approval Decisions Data</vt:lpstr>
      <vt:lpstr>Example 10.7: Classifying Credit-Approval Decisions Intuitively</vt:lpstr>
      <vt:lpstr>Example 10.7 Continued</vt:lpstr>
      <vt:lpstr>Measuring Classification Performance</vt:lpstr>
      <vt:lpstr>Example 10.8: Classification matrix for Credit-Approval Classification Rules</vt:lpstr>
      <vt:lpstr>Using Training and Validation Data</vt:lpstr>
      <vt:lpstr>Example 10.9: Partitioning Data Sets in XLMiner</vt:lpstr>
      <vt:lpstr>Example 10.9 Continued </vt:lpstr>
      <vt:lpstr>Classifying New Data</vt:lpstr>
      <vt:lpstr>Example 10.9: Classifying New Data for Credit Decisions Using Credit Scores and Years of Credit History</vt:lpstr>
      <vt:lpstr>Classification Techniques</vt:lpstr>
      <vt:lpstr>k-Nearest Neighbors (k-NN)</vt:lpstr>
      <vt:lpstr>KNN Example</vt:lpstr>
      <vt:lpstr>Example 10.10: Classifying Credit Decisions Using the k-NN Algorithm</vt:lpstr>
      <vt:lpstr>Example 10.10 Continued </vt:lpstr>
      <vt:lpstr>Example 10.10 Continued </vt:lpstr>
      <vt:lpstr>Example 10.11 Classifying New Data using k-NN</vt:lpstr>
      <vt:lpstr>Example 10.11 Continued</vt:lpstr>
      <vt:lpstr>Discriminant Analysis</vt:lpstr>
      <vt:lpstr>Example 10.12: Classifying Credit Decisions Using Discriminant Analysis</vt:lpstr>
      <vt:lpstr>Example 10.12 Continued </vt:lpstr>
      <vt:lpstr>Example 10.12 Continued</vt:lpstr>
      <vt:lpstr>Example 10.12 Continued</vt:lpstr>
      <vt:lpstr>Example 10.12 Continued</vt:lpstr>
      <vt:lpstr>Example 10.13: Using Discriminant Analysis to Classify New Data</vt:lpstr>
      <vt:lpstr>Example 10.13 Continued</vt:lpstr>
      <vt:lpstr>Logistic Regression</vt:lpstr>
      <vt:lpstr>Classification Using Logistic Regression</vt:lpstr>
      <vt:lpstr>Example 10.14: Classifying Credit Approval Decisions Using Logistic Regression </vt:lpstr>
      <vt:lpstr>Example 10.14 Continued</vt:lpstr>
      <vt:lpstr>Example 10.14 Continued</vt:lpstr>
      <vt:lpstr>Example 10.14 Continued</vt:lpstr>
      <vt:lpstr>Example 10.15: Using Logistic Regression to Classify New Data</vt:lpstr>
      <vt:lpstr>Association Rule Mining</vt:lpstr>
      <vt:lpstr>Example 10.16: Custom Computer Configuration</vt:lpstr>
      <vt:lpstr>Measuring Strength of Association</vt:lpstr>
      <vt:lpstr>Example 10.17: Measuring Strength of Association</vt:lpstr>
      <vt:lpstr>Example 10.18: Identifying Association Rules for PC Purchase Data</vt:lpstr>
      <vt:lpstr>Example 10.18 Continued</vt:lpstr>
      <vt:lpstr>Example 10.18 Continued </vt:lpstr>
      <vt:lpstr>Cause-and-Effect Modeling</vt:lpstr>
      <vt:lpstr>Example 10.19: Using Correlation for Cause-and-Effect Modeling</vt:lpstr>
      <vt:lpstr>Example 10.19 Continued</vt:lpstr>
    </vt:vector>
  </TitlesOfParts>
  <Company>Harrisburg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Roozbeh Sadeghian</dc:creator>
  <cp:lastModifiedBy>Roozbeh Sadeghian</cp:lastModifiedBy>
  <cp:revision>187</cp:revision>
  <dcterms:created xsi:type="dcterms:W3CDTF">2017-03-07T20:47:22Z</dcterms:created>
  <dcterms:modified xsi:type="dcterms:W3CDTF">2017-05-02T21:28:52Z</dcterms:modified>
</cp:coreProperties>
</file>